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6"/>
  </p:notesMasterIdLst>
  <p:sldIdLst>
    <p:sldId id="256" r:id="rId3"/>
    <p:sldId id="258" r:id="rId4"/>
    <p:sldId id="262" r:id="rId5"/>
    <p:sldId id="259" r:id="rId6"/>
    <p:sldId id="277" r:id="rId7"/>
    <p:sldId id="279" r:id="rId8"/>
    <p:sldId id="267" r:id="rId9"/>
    <p:sldId id="261" r:id="rId10"/>
    <p:sldId id="271" r:id="rId11"/>
    <p:sldId id="257" r:id="rId12"/>
    <p:sldId id="263" r:id="rId13"/>
    <p:sldId id="281" r:id="rId14"/>
    <p:sldId id="264" r:id="rId15"/>
    <p:sldId id="268" r:id="rId16"/>
    <p:sldId id="266" r:id="rId17"/>
    <p:sldId id="278" r:id="rId18"/>
    <p:sldId id="372" r:id="rId19"/>
    <p:sldId id="296" r:id="rId20"/>
    <p:sldId id="297" r:id="rId21"/>
    <p:sldId id="295" r:id="rId22"/>
    <p:sldId id="310" r:id="rId23"/>
    <p:sldId id="292" r:id="rId24"/>
    <p:sldId id="309" r:id="rId25"/>
    <p:sldId id="298" r:id="rId26"/>
    <p:sldId id="302" r:id="rId27"/>
    <p:sldId id="304" r:id="rId28"/>
    <p:sldId id="305" r:id="rId29"/>
    <p:sldId id="314" r:id="rId30"/>
    <p:sldId id="377" r:id="rId31"/>
    <p:sldId id="337" r:id="rId32"/>
    <p:sldId id="354" r:id="rId33"/>
    <p:sldId id="362" r:id="rId34"/>
    <p:sldId id="358" r:id="rId35"/>
    <p:sldId id="366" r:id="rId36"/>
    <p:sldId id="367" r:id="rId37"/>
    <p:sldId id="363" r:id="rId38"/>
    <p:sldId id="364" r:id="rId39"/>
    <p:sldId id="368" r:id="rId40"/>
    <p:sldId id="376" r:id="rId41"/>
    <p:sldId id="369" r:id="rId42"/>
    <p:sldId id="370" r:id="rId43"/>
    <p:sldId id="371" r:id="rId44"/>
    <p:sldId id="378" r:id="rId45"/>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444" y="7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29275" y="0"/>
            <a:ext cx="4308475" cy="341313"/>
          </a:xfrm>
          <a:prstGeom prst="rect">
            <a:avLst/>
          </a:prstGeom>
        </p:spPr>
        <p:txBody>
          <a:bodyPr vert="horz" lIns="91440" tIns="45720" rIns="91440" bIns="45720" rtlCol="0"/>
          <a:lstStyle>
            <a:lvl1pPr algn="r">
              <a:defRPr sz="1200"/>
            </a:lvl1pPr>
          </a:lstStyle>
          <a:p>
            <a:fld id="{556D3F68-7F38-46C6-AB33-A6072334D197}" type="datetimeFigureOut">
              <a:rPr kumimoji="1" lang="ja-JP" altLang="en-US" smtClean="0"/>
              <a:t>2023/2/8</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3775" y="3276600"/>
            <a:ext cx="7951788" cy="26797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5888"/>
            <a:ext cx="4306888" cy="3413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29275" y="6465888"/>
            <a:ext cx="4308475" cy="341312"/>
          </a:xfrm>
          <a:prstGeom prst="rect">
            <a:avLst/>
          </a:prstGeom>
        </p:spPr>
        <p:txBody>
          <a:bodyPr vert="horz" lIns="91440" tIns="45720" rIns="91440" bIns="45720" rtlCol="0" anchor="b"/>
          <a:lstStyle>
            <a:lvl1pPr algn="r">
              <a:defRPr sz="1200"/>
            </a:lvl1pPr>
          </a:lstStyle>
          <a:p>
            <a:fld id="{F8ACE387-8604-4A2B-B43B-9137DCE6AED4}" type="slidenum">
              <a:rPr kumimoji="1" lang="ja-JP" altLang="en-US" smtClean="0"/>
              <a:t>‹#›</a:t>
            </a:fld>
            <a:endParaRPr kumimoji="1" lang="ja-JP" altLang="en-US"/>
          </a:p>
        </p:txBody>
      </p:sp>
    </p:spTree>
    <p:extLst>
      <p:ext uri="{BB962C8B-B14F-4D97-AF65-F5344CB8AC3E}">
        <p14:creationId xmlns:p14="http://schemas.microsoft.com/office/powerpoint/2010/main" val="42059265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52A524-EFEA-67FE-1A79-42E5DA752AC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D929E11-67F9-20F0-F3BC-E1A8402E1F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2F6860E-9DF5-75A3-F2C9-A6A680A3C1D8}"/>
              </a:ext>
            </a:extLst>
          </p:cNvPr>
          <p:cNvSpPr>
            <a:spLocks noGrp="1"/>
          </p:cNvSpPr>
          <p:nvPr>
            <p:ph type="dt" sz="half" idx="10"/>
          </p:nvPr>
        </p:nvSpPr>
        <p:spPr/>
        <p:txBody>
          <a:bodyPr/>
          <a:lstStyle/>
          <a:p>
            <a:fld id="{D64F7CF8-BD1C-438C-B984-B7DDC3612797}"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914806FA-C766-A60F-5169-2EC32757CC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E22C38-6C89-B943-F0D1-1349212D4166}"/>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10638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BB762D-A689-49E1-0695-37F5E86F64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D62AE85-1079-1055-44A5-8CC0A17828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24A4F2-3503-2EEE-45DD-EA63E393F460}"/>
              </a:ext>
            </a:extLst>
          </p:cNvPr>
          <p:cNvSpPr>
            <a:spLocks noGrp="1"/>
          </p:cNvSpPr>
          <p:nvPr>
            <p:ph type="dt" sz="half" idx="10"/>
          </p:nvPr>
        </p:nvSpPr>
        <p:spPr/>
        <p:txBody>
          <a:bodyPr/>
          <a:lstStyle/>
          <a:p>
            <a:fld id="{4AAE1775-7636-4B54-85AD-D226D5544134}"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6EB1EE4B-131B-C070-81FB-945005B172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68AB41-F4CE-C74F-C492-F340A3BD016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733499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7AA54F1-1A31-0D72-5F85-5FDF3C970A9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70D4F0E-CF99-3B18-3C0B-BE46A1B3CB2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F9CCDC7-88EF-B7E5-CBF1-F83FA3E8D71B}"/>
              </a:ext>
            </a:extLst>
          </p:cNvPr>
          <p:cNvSpPr>
            <a:spLocks noGrp="1"/>
          </p:cNvSpPr>
          <p:nvPr>
            <p:ph type="dt" sz="half" idx="10"/>
          </p:nvPr>
        </p:nvSpPr>
        <p:spPr/>
        <p:txBody>
          <a:bodyPr/>
          <a:lstStyle/>
          <a:p>
            <a:fld id="{6AF90DD0-D2BD-46D2-BD36-045AF72BFF7E}"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F235E666-013E-F9A7-347D-8C537106B9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4D10D02-5A3E-098D-DBFC-8C334B1A9DC9}"/>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727748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376719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846791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57694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2023/2/8</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20417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2023/2/8</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15264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2023/2/8</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685915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2023/2/8</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095767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2023/2/8</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11959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801D9-202E-2A3F-3580-A9D3181330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ED590E2-0455-9F9B-EFF1-5D50D9B3D6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44B1FAD-DD6A-4740-BC94-D84C6D087875}"/>
              </a:ext>
            </a:extLst>
          </p:cNvPr>
          <p:cNvSpPr>
            <a:spLocks noGrp="1"/>
          </p:cNvSpPr>
          <p:nvPr>
            <p:ph type="dt" sz="half" idx="10"/>
          </p:nvPr>
        </p:nvSpPr>
        <p:spPr/>
        <p:txBody>
          <a:bodyPr/>
          <a:lstStyle/>
          <a:p>
            <a:fld id="{F14D91B7-9455-43B6-89D2-9C0EDEED6030}"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2C58D27F-F534-6E04-EE9B-7A366C47B4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8229882-4E05-513E-8912-2B275977B297}"/>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230669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2023/2/8</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074640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58901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08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BEB0CE-9A86-5BCA-2054-EAD8870EE32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33D579-50A9-29D8-0277-D3AFC7189F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F0B0BDF-29A0-85DC-F37C-5F49E19D464D}"/>
              </a:ext>
            </a:extLst>
          </p:cNvPr>
          <p:cNvSpPr>
            <a:spLocks noGrp="1"/>
          </p:cNvSpPr>
          <p:nvPr>
            <p:ph type="dt" sz="half" idx="10"/>
          </p:nvPr>
        </p:nvSpPr>
        <p:spPr/>
        <p:txBody>
          <a:bodyPr/>
          <a:lstStyle/>
          <a:p>
            <a:fld id="{8819B86A-108F-4148-9271-641C46701C62}"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8D9E7472-644E-37FC-95B7-EA9BCE08153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4E30BD-76B7-CCD4-D895-24CC2EE39697}"/>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151121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F31E7-6301-9B0B-1408-E197575E322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F04409-2486-0392-DF4E-CDFAF027A6D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8FB9CA5-E5D0-42EA-954B-ECFA00C68BE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3DA8430-9A17-293A-C62A-C896153CA315}"/>
              </a:ext>
            </a:extLst>
          </p:cNvPr>
          <p:cNvSpPr>
            <a:spLocks noGrp="1"/>
          </p:cNvSpPr>
          <p:nvPr>
            <p:ph type="dt" sz="half" idx="10"/>
          </p:nvPr>
        </p:nvSpPr>
        <p:spPr/>
        <p:txBody>
          <a:bodyPr/>
          <a:lstStyle/>
          <a:p>
            <a:fld id="{ABD4E597-EC96-4248-B86A-451713363F9C}" type="datetime1">
              <a:rPr kumimoji="1" lang="ja-JP" altLang="en-US" smtClean="0"/>
              <a:t>2023/2/8</a:t>
            </a:fld>
            <a:endParaRPr kumimoji="1" lang="ja-JP" altLang="en-US"/>
          </a:p>
        </p:txBody>
      </p:sp>
      <p:sp>
        <p:nvSpPr>
          <p:cNvPr id="6" name="フッター プレースホルダー 5">
            <a:extLst>
              <a:ext uri="{FF2B5EF4-FFF2-40B4-BE49-F238E27FC236}">
                <a16:creationId xmlns:a16="http://schemas.microsoft.com/office/drawing/2014/main" id="{0B694361-7E12-881A-566C-415F7078FBF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8CEA40F-EE8F-EA40-321F-CC5785179F6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47448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62EDF-3D63-0657-D3DD-28B37BF178C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393D3B0-695A-9834-4507-6F61A0CA32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1310111-8940-9BCA-922B-A2EB4927024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24FB3E5-FE11-BB7E-8520-94B3A70449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FBC37A5-E08E-4A85-587E-BE608D8719F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480752C-C6F3-3B73-A708-AC7187B262D4}"/>
              </a:ext>
            </a:extLst>
          </p:cNvPr>
          <p:cNvSpPr>
            <a:spLocks noGrp="1"/>
          </p:cNvSpPr>
          <p:nvPr>
            <p:ph type="dt" sz="half" idx="10"/>
          </p:nvPr>
        </p:nvSpPr>
        <p:spPr/>
        <p:txBody>
          <a:bodyPr/>
          <a:lstStyle/>
          <a:p>
            <a:fld id="{A0D22716-BE91-45E5-B1A3-E9A1603E6741}" type="datetime1">
              <a:rPr kumimoji="1" lang="ja-JP" altLang="en-US" smtClean="0"/>
              <a:t>2023/2/8</a:t>
            </a:fld>
            <a:endParaRPr kumimoji="1" lang="ja-JP" altLang="en-US"/>
          </a:p>
        </p:txBody>
      </p:sp>
      <p:sp>
        <p:nvSpPr>
          <p:cNvPr id="8" name="フッター プレースホルダー 7">
            <a:extLst>
              <a:ext uri="{FF2B5EF4-FFF2-40B4-BE49-F238E27FC236}">
                <a16:creationId xmlns:a16="http://schemas.microsoft.com/office/drawing/2014/main" id="{C1F2E658-016F-4657-1BF5-E3C8C4C0EBB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C8AF1DA-7475-222D-8ED8-B9D5F6725D8A}"/>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571636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12C7B7-E56E-1A2E-5DFB-869630FDF3F3}"/>
              </a:ext>
            </a:extLst>
          </p:cNvPr>
          <p:cNvSpPr>
            <a:spLocks noGrp="1"/>
          </p:cNvSpPr>
          <p:nvPr>
            <p:ph type="title"/>
          </p:nvPr>
        </p:nvSpPr>
        <p:spPr/>
        <p:txBody>
          <a:bodyPr/>
          <a:lstStyle/>
          <a:p>
            <a:r>
              <a:rPr kumimoji="1" lang="ja-JP" altLang="en-US" dirty="0"/>
              <a:t>マスター タイトルの書式設定</a:t>
            </a:r>
          </a:p>
        </p:txBody>
      </p:sp>
      <p:sp>
        <p:nvSpPr>
          <p:cNvPr id="3" name="日付プレースホルダー 2">
            <a:extLst>
              <a:ext uri="{FF2B5EF4-FFF2-40B4-BE49-F238E27FC236}">
                <a16:creationId xmlns:a16="http://schemas.microsoft.com/office/drawing/2014/main" id="{415643B5-0243-93D3-CA90-2D42BFAE7049}"/>
              </a:ext>
            </a:extLst>
          </p:cNvPr>
          <p:cNvSpPr>
            <a:spLocks noGrp="1"/>
          </p:cNvSpPr>
          <p:nvPr>
            <p:ph type="dt" sz="half" idx="10"/>
          </p:nvPr>
        </p:nvSpPr>
        <p:spPr/>
        <p:txBody>
          <a:bodyPr/>
          <a:lstStyle/>
          <a:p>
            <a:fld id="{4F8F928D-B65A-49F9-B6B7-BDC316219E70}" type="datetime1">
              <a:rPr kumimoji="1" lang="ja-JP" altLang="en-US" smtClean="0"/>
              <a:t>2023/2/8</a:t>
            </a:fld>
            <a:endParaRPr kumimoji="1" lang="ja-JP" altLang="en-US"/>
          </a:p>
        </p:txBody>
      </p:sp>
      <p:sp>
        <p:nvSpPr>
          <p:cNvPr id="4" name="フッター プレースホルダー 3">
            <a:extLst>
              <a:ext uri="{FF2B5EF4-FFF2-40B4-BE49-F238E27FC236}">
                <a16:creationId xmlns:a16="http://schemas.microsoft.com/office/drawing/2014/main" id="{B5963F0F-98B8-B134-B132-2A2D0371234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ABBC8E7-0DF7-A424-E3B5-2F717395B723}"/>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dirty="0"/>
          </a:p>
        </p:txBody>
      </p:sp>
    </p:spTree>
    <p:extLst>
      <p:ext uri="{BB962C8B-B14F-4D97-AF65-F5344CB8AC3E}">
        <p14:creationId xmlns:p14="http://schemas.microsoft.com/office/powerpoint/2010/main" val="1980724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D75C089-B815-3EB1-98C5-FF91B0DC9F8C}"/>
              </a:ext>
            </a:extLst>
          </p:cNvPr>
          <p:cNvSpPr>
            <a:spLocks noGrp="1"/>
          </p:cNvSpPr>
          <p:nvPr>
            <p:ph type="dt" sz="half" idx="10"/>
          </p:nvPr>
        </p:nvSpPr>
        <p:spPr/>
        <p:txBody>
          <a:bodyPr/>
          <a:lstStyle/>
          <a:p>
            <a:fld id="{6159A202-0F57-4BD6-BD3E-6BF5A965A114}" type="datetime1">
              <a:rPr kumimoji="1" lang="ja-JP" altLang="en-US" smtClean="0"/>
              <a:t>2023/2/8</a:t>
            </a:fld>
            <a:endParaRPr kumimoji="1" lang="ja-JP" altLang="en-US"/>
          </a:p>
        </p:txBody>
      </p:sp>
      <p:sp>
        <p:nvSpPr>
          <p:cNvPr id="3" name="フッター プレースホルダー 2">
            <a:extLst>
              <a:ext uri="{FF2B5EF4-FFF2-40B4-BE49-F238E27FC236}">
                <a16:creationId xmlns:a16="http://schemas.microsoft.com/office/drawing/2014/main" id="{D17FBF6C-2815-C34F-CA99-8E2E2E02489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767D5CE-6A4E-F63B-2A61-224ECE77439E}"/>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771859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DBEA99-96D2-7DE7-AF9A-A37CE85BFB6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DBCC79A-FE6A-D461-676C-BBF250378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1546E47-4962-3377-27B3-539B9CB28E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38BC3E2-0D25-ACF6-F4D9-71E10BE00B05}"/>
              </a:ext>
            </a:extLst>
          </p:cNvPr>
          <p:cNvSpPr>
            <a:spLocks noGrp="1"/>
          </p:cNvSpPr>
          <p:nvPr>
            <p:ph type="dt" sz="half" idx="10"/>
          </p:nvPr>
        </p:nvSpPr>
        <p:spPr/>
        <p:txBody>
          <a:bodyPr/>
          <a:lstStyle/>
          <a:p>
            <a:fld id="{6E8B8CED-23AD-461A-9A64-3F365BDF168F}" type="datetime1">
              <a:rPr kumimoji="1" lang="ja-JP" altLang="en-US" smtClean="0"/>
              <a:t>2023/2/8</a:t>
            </a:fld>
            <a:endParaRPr kumimoji="1" lang="ja-JP" altLang="en-US"/>
          </a:p>
        </p:txBody>
      </p:sp>
      <p:sp>
        <p:nvSpPr>
          <p:cNvPr id="6" name="フッター プレースホルダー 5">
            <a:extLst>
              <a:ext uri="{FF2B5EF4-FFF2-40B4-BE49-F238E27FC236}">
                <a16:creationId xmlns:a16="http://schemas.microsoft.com/office/drawing/2014/main" id="{8D189475-15A1-8753-1298-B4E70CEF3A0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409D217-767B-D463-B552-839A59F1879E}"/>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765416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2C0B88-F137-FC41-AC39-3D3EF9AEB39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A5861B7-C02F-3968-66A9-224A6786E8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255BEB8-580B-52E1-6D8B-2D49240D75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17E3EF-BB39-5ED7-1925-41AE15F17736}"/>
              </a:ext>
            </a:extLst>
          </p:cNvPr>
          <p:cNvSpPr>
            <a:spLocks noGrp="1"/>
          </p:cNvSpPr>
          <p:nvPr>
            <p:ph type="dt" sz="half" idx="10"/>
          </p:nvPr>
        </p:nvSpPr>
        <p:spPr/>
        <p:txBody>
          <a:bodyPr/>
          <a:lstStyle/>
          <a:p>
            <a:fld id="{A22FAC5F-2903-424C-A453-2FA03736FD07}" type="datetime1">
              <a:rPr kumimoji="1" lang="ja-JP" altLang="en-US" smtClean="0"/>
              <a:t>2023/2/8</a:t>
            </a:fld>
            <a:endParaRPr kumimoji="1" lang="ja-JP" altLang="en-US"/>
          </a:p>
        </p:txBody>
      </p:sp>
      <p:sp>
        <p:nvSpPr>
          <p:cNvPr id="6" name="フッター プレースホルダー 5">
            <a:extLst>
              <a:ext uri="{FF2B5EF4-FFF2-40B4-BE49-F238E27FC236}">
                <a16:creationId xmlns:a16="http://schemas.microsoft.com/office/drawing/2014/main" id="{BC53C11B-5066-B062-30E7-8E29FF30B1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4E333E-364C-8EF6-5F0F-9AE47F59FF3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857291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69A738-CB41-B2CE-4ADA-2006C1A1C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70DAF0-9FB2-45A2-4A01-24DE4926B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FA3D711B-5B96-54DE-F1E8-389587116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9A182B-CE0C-460F-A30C-ADAB1074CB38}"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347173FE-5FB7-E687-C3D2-C13EBD371F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3910375-F3D1-C1F1-A54D-64C0F45B1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9EA54824-77AC-4A70-9CE4-CDF5E31B0B2B}" type="slidenum">
              <a:rPr lang="ja-JP" altLang="en-US" smtClean="0"/>
              <a:pPr/>
              <a:t>‹#›</a:t>
            </a:fld>
            <a:endParaRPr lang="ja-JP" altLang="en-US" dirty="0"/>
          </a:p>
        </p:txBody>
      </p:sp>
    </p:spTree>
    <p:extLst>
      <p:ext uri="{BB962C8B-B14F-4D97-AF65-F5344CB8AC3E}">
        <p14:creationId xmlns:p14="http://schemas.microsoft.com/office/powerpoint/2010/main" val="2313671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004960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2" Type="http://schemas.openxmlformats.org/officeDocument/2006/relationships/image" Target="../media/image79.png"/><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4.png"/><Relationship Id="rId18" Type="http://schemas.openxmlformats.org/officeDocument/2006/relationships/image" Target="../media/image103.png"/><Relationship Id="rId3" Type="http://schemas.openxmlformats.org/officeDocument/2006/relationships/image" Target="../media/image80.png"/><Relationship Id="rId7" Type="http://schemas.openxmlformats.org/officeDocument/2006/relationships/image" Target="../media/image86.png"/><Relationship Id="rId12" Type="http://schemas.openxmlformats.org/officeDocument/2006/relationships/image" Target="../media/image93.png"/><Relationship Id="rId17" Type="http://schemas.openxmlformats.org/officeDocument/2006/relationships/image" Target="../media/image100.png"/><Relationship Id="rId2" Type="http://schemas.openxmlformats.org/officeDocument/2006/relationships/image" Target="../media/image79.png"/><Relationship Id="rId16"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2.png"/><Relationship Id="rId5" Type="http://schemas.openxmlformats.org/officeDocument/2006/relationships/image" Target="../media/image82.png"/><Relationship Id="rId15" Type="http://schemas.openxmlformats.org/officeDocument/2006/relationships/image" Target="../media/image98.png"/><Relationship Id="rId10" Type="http://schemas.openxmlformats.org/officeDocument/2006/relationships/image" Target="../media/image91.png"/><Relationship Id="rId4" Type="http://schemas.openxmlformats.org/officeDocument/2006/relationships/image" Target="../media/image81.png"/><Relationship Id="rId9" Type="http://schemas.openxmlformats.org/officeDocument/2006/relationships/image" Target="../media/image88.png"/><Relationship Id="rId14" Type="http://schemas.openxmlformats.org/officeDocument/2006/relationships/image" Target="../media/image97.png"/></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8.xml"/><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3.png"/></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18.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image" Target="../media/image111.png"/><Relationship Id="rId1" Type="http://schemas.openxmlformats.org/officeDocument/2006/relationships/slideLayout" Target="../slideLayouts/slideLayout1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1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1240.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E45FDD-1116-298C-7F8E-38F7463957E1}"/>
              </a:ext>
            </a:extLst>
          </p:cNvPr>
          <p:cNvSpPr>
            <a:spLocks noGrp="1"/>
          </p:cNvSpPr>
          <p:nvPr>
            <p:ph type="ctrTitle"/>
          </p:nvPr>
        </p:nvSpPr>
        <p:spPr>
          <a:xfrm>
            <a:off x="1524000" y="406400"/>
            <a:ext cx="9144000" cy="1912257"/>
          </a:xfrm>
        </p:spPr>
        <p:txBody>
          <a:bodyPr>
            <a:normAutofit/>
          </a:bodyPr>
          <a:lstStyle/>
          <a:p>
            <a:r>
              <a:rPr kumimoji="1" lang="ja-JP" altLang="en-US" sz="3200" dirty="0"/>
              <a:t>埋設されたパイプの位置・</a:t>
            </a:r>
            <a:r>
              <a:rPr lang="ja-JP" altLang="en-US" sz="3200" dirty="0"/>
              <a:t>方向推定のための</a:t>
            </a:r>
            <a:br>
              <a:rPr lang="en-US" altLang="ja-JP" sz="3200" dirty="0"/>
            </a:br>
            <a:r>
              <a:rPr lang="ja-JP" altLang="en-US" sz="3200" dirty="0"/>
              <a:t>偏波感受型圧縮センシング</a:t>
            </a:r>
            <a:endParaRPr kumimoji="1" lang="ja-JP" altLang="en-US" sz="3200" dirty="0"/>
          </a:p>
        </p:txBody>
      </p:sp>
      <p:sp>
        <p:nvSpPr>
          <p:cNvPr id="3" name="字幕 2">
            <a:extLst>
              <a:ext uri="{FF2B5EF4-FFF2-40B4-BE49-F238E27FC236}">
                <a16:creationId xmlns:a16="http://schemas.microsoft.com/office/drawing/2014/main" id="{CBAE8F8E-3A77-95F7-65A7-026DE1DEFB17}"/>
              </a:ext>
            </a:extLst>
          </p:cNvPr>
          <p:cNvSpPr>
            <a:spLocks noGrp="1"/>
          </p:cNvSpPr>
          <p:nvPr>
            <p:ph type="subTitle" idx="1"/>
          </p:nvPr>
        </p:nvSpPr>
        <p:spPr/>
        <p:txBody>
          <a:bodyPr/>
          <a:lstStyle/>
          <a:p>
            <a:r>
              <a:rPr kumimoji="1" lang="ja-JP" altLang="en-US" dirty="0"/>
              <a:t>廣瀬夏秋研究室　学部４年</a:t>
            </a:r>
            <a:endParaRPr kumimoji="1" lang="en-US" altLang="ja-JP" dirty="0"/>
          </a:p>
          <a:p>
            <a:r>
              <a:rPr lang="en-US" altLang="ja-JP" dirty="0"/>
              <a:t>03-210499 </a:t>
            </a:r>
            <a:r>
              <a:rPr lang="ja-JP" altLang="en-US" dirty="0"/>
              <a:t>高原陽太</a:t>
            </a:r>
            <a:endParaRPr kumimoji="1" lang="ja-JP" altLang="en-US" dirty="0"/>
          </a:p>
        </p:txBody>
      </p:sp>
      <p:sp>
        <p:nvSpPr>
          <p:cNvPr id="4" name="スライド番号プレースホルダー 3">
            <a:extLst>
              <a:ext uri="{FF2B5EF4-FFF2-40B4-BE49-F238E27FC236}">
                <a16:creationId xmlns:a16="http://schemas.microsoft.com/office/drawing/2014/main" id="{DFE249A9-C100-AF48-2491-D22A12EF2E8A}"/>
              </a:ext>
            </a:extLst>
          </p:cNvPr>
          <p:cNvSpPr>
            <a:spLocks noGrp="1"/>
          </p:cNvSpPr>
          <p:nvPr>
            <p:ph type="sldNum" sz="quarter" idx="12"/>
          </p:nvPr>
        </p:nvSpPr>
        <p:spPr/>
        <p:txBody>
          <a:bodyPr/>
          <a:lstStyle/>
          <a:p>
            <a:fld id="{9EA54824-77AC-4A70-9CE4-CDF5E31B0B2B}" type="slidenum">
              <a:rPr kumimoji="1" lang="ja-JP" altLang="en-US" smtClean="0"/>
              <a:t>1</a:t>
            </a:fld>
            <a:endParaRPr kumimoji="1" lang="ja-JP" altLang="en-US" dirty="0"/>
          </a:p>
        </p:txBody>
      </p:sp>
    </p:spTree>
    <p:extLst>
      <p:ext uri="{BB962C8B-B14F-4D97-AF65-F5344CB8AC3E}">
        <p14:creationId xmlns:p14="http://schemas.microsoft.com/office/powerpoint/2010/main" val="378012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68E089-0E27-14F7-4D29-D70B6B15659F}"/>
              </a:ext>
            </a:extLst>
          </p:cNvPr>
          <p:cNvSpPr>
            <a:spLocks noGrp="1"/>
          </p:cNvSpPr>
          <p:nvPr>
            <p:ph type="title"/>
          </p:nvPr>
        </p:nvSpPr>
        <p:spPr>
          <a:xfrm>
            <a:off x="838200" y="365125"/>
            <a:ext cx="10515600" cy="720725"/>
          </a:xfrm>
        </p:spPr>
        <p:txBody>
          <a:bodyPr>
            <a:normAutofit/>
          </a:bodyPr>
          <a:lstStyle/>
          <a:p>
            <a:r>
              <a:rPr kumimoji="1" lang="ja-JP" altLang="en-US" sz="2800" dirty="0"/>
              <a:t>実験手法</a:t>
            </a:r>
            <a:r>
              <a:rPr kumimoji="1" lang="en-US" altLang="ja-JP" sz="2800" dirty="0"/>
              <a:t>(</a:t>
            </a:r>
            <a:r>
              <a:rPr kumimoji="1" lang="ja-JP" altLang="en-US" sz="2800" dirty="0"/>
              <a:t>データ測定</a:t>
            </a:r>
            <a:r>
              <a:rPr kumimoji="1" lang="en-US" altLang="ja-JP" sz="2800" dirty="0"/>
              <a:t>)</a:t>
            </a:r>
            <a:endParaRPr kumimoji="1" lang="ja-JP" altLang="en-US" sz="2800" dirty="0"/>
          </a:p>
        </p:txBody>
      </p:sp>
      <p:sp>
        <p:nvSpPr>
          <p:cNvPr id="3" name="コンテンツ プレースホルダー 2">
            <a:extLst>
              <a:ext uri="{FF2B5EF4-FFF2-40B4-BE49-F238E27FC236}">
                <a16:creationId xmlns:a16="http://schemas.microsoft.com/office/drawing/2014/main" id="{D18D29F8-4537-C63F-6C4A-76E478A7B8EE}"/>
              </a:ext>
            </a:extLst>
          </p:cNvPr>
          <p:cNvSpPr>
            <a:spLocks noGrp="1"/>
          </p:cNvSpPr>
          <p:nvPr>
            <p:ph idx="1"/>
          </p:nvPr>
        </p:nvSpPr>
        <p:spPr>
          <a:xfrm>
            <a:off x="838200" y="1181100"/>
            <a:ext cx="10515600" cy="4995863"/>
          </a:xfrm>
        </p:spPr>
        <p:txBody>
          <a:bodyPr/>
          <a:lstStyle/>
          <a:p>
            <a:endParaRPr kumimoji="1" lang="en-US" altLang="ja-JP" dirty="0"/>
          </a:p>
          <a:p>
            <a:endParaRPr kumimoji="1" lang="ja-JP" altLang="en-US" dirty="0"/>
          </a:p>
        </p:txBody>
      </p:sp>
      <p:pic>
        <p:nvPicPr>
          <p:cNvPr id="5" name="図 4">
            <a:extLst>
              <a:ext uri="{FF2B5EF4-FFF2-40B4-BE49-F238E27FC236}">
                <a16:creationId xmlns:a16="http://schemas.microsoft.com/office/drawing/2014/main" id="{21FF32C3-63F0-FDA1-1BB1-920893DE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085850"/>
            <a:ext cx="4877317" cy="4995863"/>
          </a:xfrm>
          <a:prstGeom prst="rect">
            <a:avLst/>
          </a:prstGeom>
        </p:spPr>
      </p:pic>
      <p:sp>
        <p:nvSpPr>
          <p:cNvPr id="6" name="テキスト ボックス 5">
            <a:extLst>
              <a:ext uri="{FF2B5EF4-FFF2-40B4-BE49-F238E27FC236}">
                <a16:creationId xmlns:a16="http://schemas.microsoft.com/office/drawing/2014/main" id="{BAF6D105-0080-90CC-DAB8-CB4E4F09BBB6}"/>
              </a:ext>
            </a:extLst>
          </p:cNvPr>
          <p:cNvSpPr txBox="1"/>
          <p:nvPr/>
        </p:nvSpPr>
        <p:spPr>
          <a:xfrm>
            <a:off x="5876924" y="1085850"/>
            <a:ext cx="5476875" cy="923330"/>
          </a:xfrm>
          <a:prstGeom prst="rect">
            <a:avLst/>
          </a:prstGeom>
          <a:noFill/>
        </p:spPr>
        <p:txBody>
          <a:bodyPr wrap="square" rtlCol="0">
            <a:spAutoFit/>
          </a:bodyPr>
          <a:lstStyle/>
          <a:p>
            <a:r>
              <a:rPr lang="ja-JP" altLang="en-US" dirty="0"/>
              <a:t>・鉄パイプを測定範囲に埋める</a:t>
            </a:r>
            <a:endParaRPr lang="en-US" altLang="ja-JP" dirty="0"/>
          </a:p>
          <a:p>
            <a:r>
              <a:rPr lang="ja-JP" altLang="en-US" dirty="0"/>
              <a:t>・ベクトルネットワークアナライザ</a:t>
            </a:r>
            <a:r>
              <a:rPr lang="en-US" altLang="ja-JP" dirty="0"/>
              <a:t>(VNA)</a:t>
            </a:r>
            <a:r>
              <a:rPr lang="ja-JP" altLang="en-US" dirty="0"/>
              <a:t>で電磁波</a:t>
            </a:r>
            <a:endParaRPr lang="en-US" altLang="ja-JP" dirty="0"/>
          </a:p>
          <a:p>
            <a:r>
              <a:rPr kumimoji="1" lang="ja-JP" altLang="en-US" dirty="0"/>
              <a:t>を照射し、位置を移動させながら順々に測定する</a:t>
            </a:r>
          </a:p>
        </p:txBody>
      </p:sp>
      <p:pic>
        <p:nvPicPr>
          <p:cNvPr id="12" name="図 11">
            <a:extLst>
              <a:ext uri="{FF2B5EF4-FFF2-40B4-BE49-F238E27FC236}">
                <a16:creationId xmlns:a16="http://schemas.microsoft.com/office/drawing/2014/main" id="{F6C2E957-E045-1C7D-D627-0B73EC058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352" y="2886926"/>
            <a:ext cx="2395009" cy="3194787"/>
          </a:xfrm>
          <a:prstGeom prst="rect">
            <a:avLst/>
          </a:prstGeom>
        </p:spPr>
      </p:pic>
      <p:sp>
        <p:nvSpPr>
          <p:cNvPr id="4" name="スライド番号プレースホルダー 3">
            <a:extLst>
              <a:ext uri="{FF2B5EF4-FFF2-40B4-BE49-F238E27FC236}">
                <a16:creationId xmlns:a16="http://schemas.microsoft.com/office/drawing/2014/main" id="{E7C28447-346A-D0C3-BBE9-2101A862106D}"/>
              </a:ext>
            </a:extLst>
          </p:cNvPr>
          <p:cNvSpPr>
            <a:spLocks noGrp="1"/>
          </p:cNvSpPr>
          <p:nvPr>
            <p:ph type="sldNum" sz="quarter" idx="12"/>
          </p:nvPr>
        </p:nvSpPr>
        <p:spPr/>
        <p:txBody>
          <a:bodyPr/>
          <a:lstStyle/>
          <a:p>
            <a:fld id="{9EA54824-77AC-4A70-9CE4-CDF5E31B0B2B}" type="slidenum">
              <a:rPr kumimoji="1" lang="ja-JP" altLang="en-US" smtClean="0"/>
              <a:t>10</a:t>
            </a:fld>
            <a:endParaRPr kumimoji="1" lang="ja-JP" altLang="en-US"/>
          </a:p>
        </p:txBody>
      </p:sp>
    </p:spTree>
    <p:extLst>
      <p:ext uri="{BB962C8B-B14F-4D97-AF65-F5344CB8AC3E}">
        <p14:creationId xmlns:p14="http://schemas.microsoft.com/office/powerpoint/2010/main" val="35154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0B4C4-4DB3-8674-678B-3C387BF97582}"/>
              </a:ext>
            </a:extLst>
          </p:cNvPr>
          <p:cNvSpPr>
            <a:spLocks noGrp="1"/>
          </p:cNvSpPr>
          <p:nvPr>
            <p:ph type="title"/>
          </p:nvPr>
        </p:nvSpPr>
        <p:spPr>
          <a:xfrm>
            <a:off x="838200" y="365126"/>
            <a:ext cx="10515600" cy="730250"/>
          </a:xfrm>
        </p:spPr>
        <p:txBody>
          <a:bodyPr>
            <a:normAutofit/>
          </a:bodyPr>
          <a:lstStyle/>
          <a:p>
            <a:r>
              <a:rPr kumimoji="1" lang="ja-JP" altLang="en-US" sz="2800" dirty="0"/>
              <a:t>実験手法</a:t>
            </a:r>
          </a:p>
        </p:txBody>
      </p:sp>
      <p:sp>
        <p:nvSpPr>
          <p:cNvPr id="7" name="テキスト ボックス 6">
            <a:extLst>
              <a:ext uri="{FF2B5EF4-FFF2-40B4-BE49-F238E27FC236}">
                <a16:creationId xmlns:a16="http://schemas.microsoft.com/office/drawing/2014/main" id="{FF05B7E5-418F-DAA0-9418-1851779EEBD6}"/>
              </a:ext>
            </a:extLst>
          </p:cNvPr>
          <p:cNvSpPr txBox="1"/>
          <p:nvPr/>
        </p:nvSpPr>
        <p:spPr>
          <a:xfrm>
            <a:off x="6310312" y="580936"/>
            <a:ext cx="4976813" cy="1200329"/>
          </a:xfrm>
          <a:prstGeom prst="rect">
            <a:avLst/>
          </a:prstGeom>
          <a:noFill/>
        </p:spPr>
        <p:txBody>
          <a:bodyPr wrap="square" rtlCol="0">
            <a:spAutoFit/>
          </a:bodyPr>
          <a:lstStyle/>
          <a:p>
            <a:r>
              <a:rPr kumimoji="1" lang="en-US" altLang="ja-JP" dirty="0"/>
              <a:t>(</a:t>
            </a:r>
            <a:r>
              <a:rPr kumimoji="1" lang="en-US" altLang="ja-JP" dirty="0" err="1"/>
              <a:t>x,y</a:t>
            </a:r>
            <a:r>
              <a:rPr kumimoji="1" lang="en-US" altLang="ja-JP" dirty="0"/>
              <a:t>)</a:t>
            </a:r>
            <a:r>
              <a:rPr kumimoji="1" lang="ja-JP" altLang="en-US" dirty="0"/>
              <a:t>座標に関して</a:t>
            </a:r>
            <a:r>
              <a:rPr lang="en-US" altLang="ja-JP" dirty="0"/>
              <a:t>5mm</a:t>
            </a:r>
            <a:r>
              <a:rPr lang="ja-JP" altLang="en-US" dirty="0"/>
              <a:t>間隔ごとに移動し、それぞれの</a:t>
            </a:r>
            <a:r>
              <a:rPr lang="en-US" altLang="ja-JP" dirty="0"/>
              <a:t>(</a:t>
            </a:r>
            <a:r>
              <a:rPr lang="en-US" altLang="ja-JP" dirty="0" err="1"/>
              <a:t>x,y</a:t>
            </a:r>
            <a:r>
              <a:rPr lang="en-US" altLang="ja-JP" dirty="0"/>
              <a:t>)</a:t>
            </a:r>
            <a:r>
              <a:rPr lang="ja-JP" altLang="en-US" dirty="0"/>
              <a:t>座標で</a:t>
            </a:r>
            <a:r>
              <a:rPr lang="en-US" altLang="ja-JP" dirty="0"/>
              <a:t>1-11GHz</a:t>
            </a:r>
            <a:r>
              <a:rPr lang="ja-JP" altLang="en-US" dirty="0"/>
              <a:t>まで等間隔に周波数を照射し、</a:t>
            </a:r>
            <a:r>
              <a:rPr lang="en-US" altLang="ja-JP" dirty="0"/>
              <a:t>201</a:t>
            </a:r>
            <a:r>
              <a:rPr lang="ja-JP" altLang="en-US" dirty="0"/>
              <a:t>点計測した</a:t>
            </a:r>
            <a:endParaRPr lang="en-US" altLang="ja-JP" dirty="0"/>
          </a:p>
          <a:p>
            <a:r>
              <a:rPr lang="en-US" altLang="ja-JP" dirty="0"/>
              <a:t>300mm×300mm</a:t>
            </a:r>
            <a:r>
              <a:rPr lang="ja-JP" altLang="en-US" dirty="0"/>
              <a:t>について行った</a:t>
            </a:r>
            <a:endParaRPr lang="en-US" altLang="ja-JP" dirty="0"/>
          </a:p>
        </p:txBody>
      </p:sp>
      <p:pic>
        <p:nvPicPr>
          <p:cNvPr id="16" name="図 15">
            <a:extLst>
              <a:ext uri="{FF2B5EF4-FFF2-40B4-BE49-F238E27FC236}">
                <a16:creationId xmlns:a16="http://schemas.microsoft.com/office/drawing/2014/main" id="{B89E99E7-DE5E-62A2-D270-69B19E58D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446" y="1878656"/>
            <a:ext cx="3503160" cy="3198080"/>
          </a:xfrm>
          <a:prstGeom prst="rect">
            <a:avLst/>
          </a:prstGeom>
        </p:spPr>
      </p:pic>
      <p:sp>
        <p:nvSpPr>
          <p:cNvPr id="3" name="スライド番号プレースホルダー 2">
            <a:extLst>
              <a:ext uri="{FF2B5EF4-FFF2-40B4-BE49-F238E27FC236}">
                <a16:creationId xmlns:a16="http://schemas.microsoft.com/office/drawing/2014/main" id="{4BC6E889-AFED-2E24-605D-85E63D2EE8FF}"/>
              </a:ext>
            </a:extLst>
          </p:cNvPr>
          <p:cNvSpPr>
            <a:spLocks noGrp="1"/>
          </p:cNvSpPr>
          <p:nvPr>
            <p:ph type="sldNum" sz="quarter" idx="12"/>
          </p:nvPr>
        </p:nvSpPr>
        <p:spPr/>
        <p:txBody>
          <a:bodyPr/>
          <a:lstStyle/>
          <a:p>
            <a:fld id="{9EA54824-77AC-4A70-9CE4-CDF5E31B0B2B}" type="slidenum">
              <a:rPr kumimoji="1" lang="ja-JP" altLang="en-US" smtClean="0"/>
              <a:t>11</a:t>
            </a:fld>
            <a:endParaRPr kumimoji="1" lang="ja-JP" altLang="en-US"/>
          </a:p>
        </p:txBody>
      </p:sp>
      <p:pic>
        <p:nvPicPr>
          <p:cNvPr id="9" name="コンテンツ プレースホルダー 8" descr="概略図&#10;&#10;自動的に生成された説明">
            <a:extLst>
              <a:ext uri="{FF2B5EF4-FFF2-40B4-BE49-F238E27FC236}">
                <a16:creationId xmlns:a16="http://schemas.microsoft.com/office/drawing/2014/main" id="{D1B9FBAD-38A3-5FB7-891B-B2C8FFAD4D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476" y="1181099"/>
            <a:ext cx="6371788" cy="5229977"/>
          </a:xfrm>
        </p:spPr>
      </p:pic>
    </p:spTree>
    <p:extLst>
      <p:ext uri="{BB962C8B-B14F-4D97-AF65-F5344CB8AC3E}">
        <p14:creationId xmlns:p14="http://schemas.microsoft.com/office/powerpoint/2010/main" val="28752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文字の書かれた紙&#10;&#10;中程度の精度で自動的に生成された説明">
            <a:extLst>
              <a:ext uri="{FF2B5EF4-FFF2-40B4-BE49-F238E27FC236}">
                <a16:creationId xmlns:a16="http://schemas.microsoft.com/office/drawing/2014/main" id="{6B7FD20A-1F98-B612-E9F5-B6AE7F8DDE8E}"/>
              </a:ext>
            </a:extLst>
          </p:cNvPr>
          <p:cNvPicPr>
            <a:picLocks noChangeAspect="1"/>
          </p:cNvPicPr>
          <p:nvPr/>
        </p:nvPicPr>
        <p:blipFill rotWithShape="1">
          <a:blip r:embed="rId2">
            <a:extLst>
              <a:ext uri="{28A0092B-C50C-407E-A947-70E740481C1C}">
                <a14:useLocalDpi xmlns:a14="http://schemas.microsoft.com/office/drawing/2010/main" val="0"/>
              </a:ext>
            </a:extLst>
          </a:blip>
          <a:srcRect l="26525" r="26607" b="301"/>
          <a:stretch/>
        </p:blipFill>
        <p:spPr>
          <a:xfrm>
            <a:off x="-58723" y="897520"/>
            <a:ext cx="4714613" cy="5641392"/>
          </a:xfrm>
          <a:prstGeom prst="rect">
            <a:avLst/>
          </a:prstGeom>
        </p:spPr>
      </p:pic>
      <p:sp>
        <p:nvSpPr>
          <p:cNvPr id="2" name="タイトル 1">
            <a:extLst>
              <a:ext uri="{FF2B5EF4-FFF2-40B4-BE49-F238E27FC236}">
                <a16:creationId xmlns:a16="http://schemas.microsoft.com/office/drawing/2014/main" id="{3FF06EAE-168A-7FE1-E43A-BF25DB69C535}"/>
              </a:ext>
            </a:extLst>
          </p:cNvPr>
          <p:cNvSpPr>
            <a:spLocks noGrp="1"/>
          </p:cNvSpPr>
          <p:nvPr>
            <p:ph type="title"/>
          </p:nvPr>
        </p:nvSpPr>
        <p:spPr>
          <a:xfrm>
            <a:off x="838200" y="365125"/>
            <a:ext cx="10515600" cy="549275"/>
          </a:xfrm>
        </p:spPr>
        <p:txBody>
          <a:bodyPr>
            <a:normAutofit/>
          </a:bodyPr>
          <a:lstStyle/>
          <a:p>
            <a:r>
              <a:rPr kumimoji="1" lang="ja-JP" altLang="en-US" sz="2800" dirty="0"/>
              <a:t>実験</a:t>
            </a:r>
            <a:r>
              <a:rPr kumimoji="1" lang="en-US" altLang="ja-JP" sz="2800" dirty="0"/>
              <a:t>(</a:t>
            </a:r>
            <a:r>
              <a:rPr kumimoji="1" lang="ja-JP" altLang="en-US" sz="2800" dirty="0"/>
              <a:t>偏波の向きとパイプの向きが平行</a:t>
            </a:r>
            <a:r>
              <a:rPr kumimoji="1" lang="en-US" altLang="ja-JP" sz="2800" dirty="0"/>
              <a:t>)</a:t>
            </a:r>
            <a:endParaRPr kumimoji="1" lang="ja-JP" altLang="en-US" sz="2800" dirty="0"/>
          </a:p>
        </p:txBody>
      </p:sp>
      <p:sp>
        <p:nvSpPr>
          <p:cNvPr id="5" name="テキスト ボックス 4">
            <a:extLst>
              <a:ext uri="{FF2B5EF4-FFF2-40B4-BE49-F238E27FC236}">
                <a16:creationId xmlns:a16="http://schemas.microsoft.com/office/drawing/2014/main" id="{0554B6D5-1A4B-9D07-815D-42FBE341903A}"/>
              </a:ext>
            </a:extLst>
          </p:cNvPr>
          <p:cNvSpPr txBox="1"/>
          <p:nvPr/>
        </p:nvSpPr>
        <p:spPr>
          <a:xfrm>
            <a:off x="5645794" y="1462517"/>
            <a:ext cx="5481295" cy="1477328"/>
          </a:xfrm>
          <a:prstGeom prst="rect">
            <a:avLst/>
          </a:prstGeom>
          <a:noFill/>
        </p:spPr>
        <p:txBody>
          <a:bodyPr wrap="square" rtlCol="0">
            <a:spAutoFit/>
          </a:bodyPr>
          <a:lstStyle/>
          <a:p>
            <a:r>
              <a:rPr lang="ja-JP" altLang="en-US" dirty="0"/>
              <a:t>・偏波の向きがパイプと平行、垂直になるようにして測定</a:t>
            </a:r>
            <a:endParaRPr lang="en-US" altLang="ja-JP" dirty="0"/>
          </a:p>
          <a:p>
            <a:r>
              <a:rPr lang="ja-JP" altLang="en-US" dirty="0"/>
              <a:t>・送信アンテナ→受信アンテナの散乱係数を</a:t>
            </a:r>
            <a:endParaRPr lang="en-US" altLang="ja-JP" dirty="0"/>
          </a:p>
          <a:p>
            <a:r>
              <a:rPr kumimoji="1" lang="ja-JP" altLang="en-US" dirty="0"/>
              <a:t>　</a:t>
            </a:r>
            <a:r>
              <a:rPr lang="en-US" altLang="ja-JP" dirty="0"/>
              <a:t>(</a:t>
            </a:r>
            <a:r>
              <a:rPr lang="en-US" altLang="ja-JP" dirty="0" err="1"/>
              <a:t>x,y</a:t>
            </a:r>
            <a:r>
              <a:rPr lang="en-US" altLang="ja-JP" dirty="0"/>
              <a:t>)</a:t>
            </a:r>
            <a:r>
              <a:rPr lang="ja-JP" altLang="en-US" dirty="0"/>
              <a:t>平面</a:t>
            </a:r>
            <a:r>
              <a:rPr lang="en-US" altLang="ja-JP" dirty="0"/>
              <a:t>×</a:t>
            </a:r>
            <a:r>
              <a:rPr lang="ja-JP" altLang="en-US" dirty="0"/>
              <a:t>深さ方向について振幅、位相に分けて表示</a:t>
            </a:r>
            <a:endParaRPr kumimoji="1" lang="ja-JP" altLang="en-US" dirty="0"/>
          </a:p>
        </p:txBody>
      </p:sp>
      <p:pic>
        <p:nvPicPr>
          <p:cNvPr id="6" name="図 5">
            <a:extLst>
              <a:ext uri="{FF2B5EF4-FFF2-40B4-BE49-F238E27FC236}">
                <a16:creationId xmlns:a16="http://schemas.microsoft.com/office/drawing/2014/main" id="{630569F4-DCB5-8890-FE09-72DD8AE13B14}"/>
              </a:ext>
            </a:extLst>
          </p:cNvPr>
          <p:cNvPicPr>
            <a:picLocks noChangeAspect="1"/>
          </p:cNvPicPr>
          <p:nvPr/>
        </p:nvPicPr>
        <p:blipFill rotWithShape="1">
          <a:blip r:embed="rId3"/>
          <a:srcRect r="51935" b="-18"/>
          <a:stretch/>
        </p:blipFill>
        <p:spPr>
          <a:xfrm>
            <a:off x="6820250" y="2806627"/>
            <a:ext cx="5136246" cy="3700383"/>
          </a:xfrm>
          <a:prstGeom prst="rect">
            <a:avLst/>
          </a:prstGeom>
        </p:spPr>
      </p:pic>
      <p:pic>
        <p:nvPicPr>
          <p:cNvPr id="8" name="図 7" descr="テーブル, 座る, リンゴ, 食品 が含まれている画像&#10;&#10;自動的に生成された説明">
            <a:extLst>
              <a:ext uri="{FF2B5EF4-FFF2-40B4-BE49-F238E27FC236}">
                <a16:creationId xmlns:a16="http://schemas.microsoft.com/office/drawing/2014/main" id="{D66B3BB1-ADBC-8B0A-58AF-AF1DA133D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259645" y="4677188"/>
            <a:ext cx="2155958" cy="2115222"/>
          </a:xfrm>
          <a:prstGeom prst="rect">
            <a:avLst/>
          </a:prstGeom>
        </p:spPr>
      </p:pic>
      <p:sp>
        <p:nvSpPr>
          <p:cNvPr id="9" name="矢印: 右 8">
            <a:extLst>
              <a:ext uri="{FF2B5EF4-FFF2-40B4-BE49-F238E27FC236}">
                <a16:creationId xmlns:a16="http://schemas.microsoft.com/office/drawing/2014/main" id="{BE75F209-CB28-047B-0BDB-3BD7CEE21DB1}"/>
              </a:ext>
            </a:extLst>
          </p:cNvPr>
          <p:cNvSpPr/>
          <p:nvPr/>
        </p:nvSpPr>
        <p:spPr>
          <a:xfrm rot="10800000">
            <a:off x="3142330" y="4768415"/>
            <a:ext cx="1049302" cy="4679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4AFCAB2-25D5-C93B-4BDF-E8B8DC51E3F8}"/>
              </a:ext>
            </a:extLst>
          </p:cNvPr>
          <p:cNvSpPr>
            <a:spLocks noGrp="1"/>
          </p:cNvSpPr>
          <p:nvPr>
            <p:ph type="sldNum" sz="quarter" idx="12"/>
          </p:nvPr>
        </p:nvSpPr>
        <p:spPr/>
        <p:txBody>
          <a:bodyPr/>
          <a:lstStyle/>
          <a:p>
            <a:fld id="{9EA54824-77AC-4A70-9CE4-CDF5E31B0B2B}" type="slidenum">
              <a:rPr kumimoji="1" lang="ja-JP" altLang="en-US" smtClean="0"/>
              <a:t>12</a:t>
            </a:fld>
            <a:endParaRPr kumimoji="1" lang="ja-JP" altLang="en-US"/>
          </a:p>
        </p:txBody>
      </p:sp>
    </p:spTree>
    <p:extLst>
      <p:ext uri="{BB962C8B-B14F-4D97-AF65-F5344CB8AC3E}">
        <p14:creationId xmlns:p14="http://schemas.microsoft.com/office/powerpoint/2010/main" val="70937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A8C8805-7C32-0C9D-1DDD-3F36C1D06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7078783" cy="3351401"/>
          </a:xfrm>
          <a:prstGeom prst="rect">
            <a:avLst/>
          </a:prstGeom>
        </p:spPr>
      </p:pic>
      <p:pic>
        <p:nvPicPr>
          <p:cNvPr id="7" name="図 6">
            <a:extLst>
              <a:ext uri="{FF2B5EF4-FFF2-40B4-BE49-F238E27FC236}">
                <a16:creationId xmlns:a16="http://schemas.microsoft.com/office/drawing/2014/main" id="{FC38AB4A-AA3C-21A1-D5EC-4EEE9ADB0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8" y="3429000"/>
            <a:ext cx="6832867" cy="3219450"/>
          </a:xfrm>
          <a:prstGeom prst="rect">
            <a:avLst/>
          </a:prstGeom>
        </p:spPr>
      </p:pic>
      <p:sp>
        <p:nvSpPr>
          <p:cNvPr id="8" name="テキスト ボックス 7">
            <a:extLst>
              <a:ext uri="{FF2B5EF4-FFF2-40B4-BE49-F238E27FC236}">
                <a16:creationId xmlns:a16="http://schemas.microsoft.com/office/drawing/2014/main" id="{E36383EF-6445-90C0-24A4-4AF9F6DC50DF}"/>
              </a:ext>
            </a:extLst>
          </p:cNvPr>
          <p:cNvSpPr txBox="1"/>
          <p:nvPr/>
        </p:nvSpPr>
        <p:spPr>
          <a:xfrm>
            <a:off x="7896224" y="600074"/>
            <a:ext cx="4295775" cy="5940088"/>
          </a:xfrm>
          <a:prstGeom prst="rect">
            <a:avLst/>
          </a:prstGeom>
          <a:noFill/>
        </p:spPr>
        <p:txBody>
          <a:bodyPr wrap="square" rtlCol="0">
            <a:spAutoFit/>
          </a:bodyPr>
          <a:lstStyle/>
          <a:p>
            <a:r>
              <a:rPr lang="ja-JP" altLang="en-US" sz="2000" dirty="0"/>
              <a:t>・パイプと平行なほうが垂直な場合より可視化できる</a:t>
            </a:r>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r>
              <a:rPr lang="ja-JP" altLang="en-US" sz="2000" dirty="0"/>
              <a:t>・地表面での反射が大きく</a:t>
            </a:r>
            <a:endParaRPr lang="en-US" altLang="ja-JP" sz="2000" dirty="0"/>
          </a:p>
          <a:p>
            <a:r>
              <a:rPr kumimoji="1" lang="ja-JP" altLang="en-US" sz="2000" dirty="0"/>
              <a:t>　それゆえに可視化しにくい</a:t>
            </a:r>
            <a:endParaRPr kumimoji="1" lang="en-US" altLang="ja-JP" sz="2000" dirty="0"/>
          </a:p>
          <a:p>
            <a:r>
              <a:rPr kumimoji="1" lang="ja-JP" altLang="en-US" sz="2000" dirty="0"/>
              <a:t>・地表面で大部分が反射している</a:t>
            </a:r>
            <a:endParaRPr kumimoji="1" lang="en-US" altLang="ja-JP" sz="2000" dirty="0"/>
          </a:p>
          <a:p>
            <a:r>
              <a:rPr lang="ja-JP" altLang="en-US" sz="2000" dirty="0"/>
              <a:t>→地中に到達し、実際に反射して帰ってくる成分は小さい</a:t>
            </a:r>
            <a:endParaRPr lang="en-US" altLang="ja-JP" sz="2000" dirty="0"/>
          </a:p>
          <a:p>
            <a:r>
              <a:rPr kumimoji="1" lang="ja-JP" altLang="en-US" sz="2000" dirty="0"/>
              <a:t>→地表面反射の除去が重要になってくる</a:t>
            </a:r>
            <a:endParaRPr kumimoji="1" lang="en-US" altLang="ja-JP" sz="2000" dirty="0"/>
          </a:p>
          <a:p>
            <a:endParaRPr kumimoji="1" lang="en-US" altLang="ja-JP" sz="2000" dirty="0"/>
          </a:p>
          <a:p>
            <a:r>
              <a:rPr lang="ja-JP" altLang="en-US" sz="2000" dirty="0"/>
              <a:t>・振幅による検知が難しい場合でも</a:t>
            </a:r>
            <a:r>
              <a:rPr lang="en-US" altLang="ja-JP" sz="2000" dirty="0"/>
              <a:t>(</a:t>
            </a:r>
            <a:r>
              <a:rPr lang="ja-JP" altLang="en-US" sz="2000" dirty="0"/>
              <a:t>地表面反射などが原因で</a:t>
            </a:r>
            <a:r>
              <a:rPr lang="en-US" altLang="ja-JP" sz="2000" dirty="0"/>
              <a:t>)</a:t>
            </a:r>
            <a:r>
              <a:rPr lang="ja-JP" altLang="en-US" sz="2000" dirty="0"/>
              <a:t>位相なら見ることができたりする</a:t>
            </a:r>
            <a:endParaRPr lang="en-US" altLang="ja-JP" sz="2000" dirty="0"/>
          </a:p>
          <a:p>
            <a:endParaRPr kumimoji="1" lang="ja-JP" altLang="en-US" sz="2000" dirty="0"/>
          </a:p>
        </p:txBody>
      </p:sp>
      <p:sp>
        <p:nvSpPr>
          <p:cNvPr id="2" name="楕円 1">
            <a:extLst>
              <a:ext uri="{FF2B5EF4-FFF2-40B4-BE49-F238E27FC236}">
                <a16:creationId xmlns:a16="http://schemas.microsoft.com/office/drawing/2014/main" id="{94529744-DD7B-EDC8-8D0D-49DC42BD3D7D}"/>
              </a:ext>
            </a:extLst>
          </p:cNvPr>
          <p:cNvSpPr/>
          <p:nvPr/>
        </p:nvSpPr>
        <p:spPr>
          <a:xfrm rot="20224752">
            <a:off x="4438943" y="904924"/>
            <a:ext cx="934461" cy="420772"/>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E9DAD34-7406-09A1-C94D-2A5692EE5F01}"/>
              </a:ext>
            </a:extLst>
          </p:cNvPr>
          <p:cNvSpPr/>
          <p:nvPr/>
        </p:nvSpPr>
        <p:spPr>
          <a:xfrm rot="19928188">
            <a:off x="864252" y="739318"/>
            <a:ext cx="1393063" cy="574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55CE0CB8-C924-7784-1FC1-8DF0B96242CF}"/>
              </a:ext>
            </a:extLst>
          </p:cNvPr>
          <p:cNvPicPr>
            <a:picLocks noChangeAspect="1"/>
          </p:cNvPicPr>
          <p:nvPr/>
        </p:nvPicPr>
        <p:blipFill>
          <a:blip r:embed="rId4"/>
          <a:stretch>
            <a:fillRect/>
          </a:stretch>
        </p:blipFill>
        <p:spPr>
          <a:xfrm>
            <a:off x="865165" y="4068621"/>
            <a:ext cx="1344635" cy="867318"/>
          </a:xfrm>
          <a:prstGeom prst="rect">
            <a:avLst/>
          </a:prstGeom>
        </p:spPr>
      </p:pic>
      <p:pic>
        <p:nvPicPr>
          <p:cNvPr id="6" name="図 5">
            <a:extLst>
              <a:ext uri="{FF2B5EF4-FFF2-40B4-BE49-F238E27FC236}">
                <a16:creationId xmlns:a16="http://schemas.microsoft.com/office/drawing/2014/main" id="{19C9F832-E876-59BE-95E8-317C0790C247}"/>
              </a:ext>
            </a:extLst>
          </p:cNvPr>
          <p:cNvPicPr>
            <a:picLocks noChangeAspect="1"/>
          </p:cNvPicPr>
          <p:nvPr/>
        </p:nvPicPr>
        <p:blipFill>
          <a:blip r:embed="rId5"/>
          <a:stretch>
            <a:fillRect/>
          </a:stretch>
        </p:blipFill>
        <p:spPr>
          <a:xfrm>
            <a:off x="4393897" y="4202531"/>
            <a:ext cx="1265487" cy="733408"/>
          </a:xfrm>
          <a:prstGeom prst="rect">
            <a:avLst/>
          </a:prstGeom>
        </p:spPr>
      </p:pic>
      <p:sp>
        <p:nvSpPr>
          <p:cNvPr id="9" name="スライド番号プレースホルダー 8">
            <a:extLst>
              <a:ext uri="{FF2B5EF4-FFF2-40B4-BE49-F238E27FC236}">
                <a16:creationId xmlns:a16="http://schemas.microsoft.com/office/drawing/2014/main" id="{5AFB112B-B995-E798-114D-A1B558DF9204}"/>
              </a:ext>
            </a:extLst>
          </p:cNvPr>
          <p:cNvSpPr>
            <a:spLocks noGrp="1"/>
          </p:cNvSpPr>
          <p:nvPr>
            <p:ph type="sldNum" sz="quarter" idx="12"/>
          </p:nvPr>
        </p:nvSpPr>
        <p:spPr/>
        <p:txBody>
          <a:bodyPr/>
          <a:lstStyle/>
          <a:p>
            <a:fld id="{9EA54824-77AC-4A70-9CE4-CDF5E31B0B2B}" type="slidenum">
              <a:rPr kumimoji="1" lang="ja-JP" altLang="en-US" smtClean="0"/>
              <a:t>13</a:t>
            </a:fld>
            <a:endParaRPr kumimoji="1" lang="ja-JP" altLang="en-US"/>
          </a:p>
        </p:txBody>
      </p:sp>
      <p:sp>
        <p:nvSpPr>
          <p:cNvPr id="11" name="テキスト ボックス 10">
            <a:extLst>
              <a:ext uri="{FF2B5EF4-FFF2-40B4-BE49-F238E27FC236}">
                <a16:creationId xmlns:a16="http://schemas.microsoft.com/office/drawing/2014/main" id="{C70BB3AF-3C7B-ADF0-EA3B-06CB84F45652}"/>
              </a:ext>
            </a:extLst>
          </p:cNvPr>
          <p:cNvSpPr txBox="1"/>
          <p:nvPr/>
        </p:nvSpPr>
        <p:spPr>
          <a:xfrm>
            <a:off x="2408298" y="6567586"/>
            <a:ext cx="2262187" cy="307777"/>
          </a:xfrm>
          <a:prstGeom prst="rect">
            <a:avLst/>
          </a:prstGeom>
          <a:noFill/>
        </p:spPr>
        <p:txBody>
          <a:bodyPr wrap="square">
            <a:spAutoFit/>
          </a:bodyPr>
          <a:lstStyle/>
          <a:p>
            <a:r>
              <a:rPr lang="en-US" altLang="ja-JP" sz="1400" dirty="0" err="1"/>
              <a:t>x,y,z</a:t>
            </a:r>
            <a:r>
              <a:rPr lang="ja-JP" altLang="en-US" sz="1400" dirty="0"/>
              <a:t>の単位は</a:t>
            </a:r>
            <a:r>
              <a:rPr lang="en-US" altLang="ja-JP" sz="1400" dirty="0"/>
              <a:t>m(</a:t>
            </a:r>
            <a:r>
              <a:rPr lang="ja-JP" altLang="en-US" sz="1400" dirty="0"/>
              <a:t>メートル</a:t>
            </a:r>
            <a:r>
              <a:rPr lang="en-US" altLang="ja-JP" sz="1400" dirty="0"/>
              <a:t>)</a:t>
            </a:r>
            <a:endParaRPr kumimoji="1" lang="ja-JP" altLang="en-US" sz="1400" dirty="0"/>
          </a:p>
        </p:txBody>
      </p:sp>
    </p:spTree>
    <p:extLst>
      <p:ext uri="{BB962C8B-B14F-4D97-AF65-F5344CB8AC3E}">
        <p14:creationId xmlns:p14="http://schemas.microsoft.com/office/powerpoint/2010/main" val="2128768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6757C-B321-BA26-2856-3A1A52D2204C}"/>
              </a:ext>
            </a:extLst>
          </p:cNvPr>
          <p:cNvSpPr>
            <a:spLocks noGrp="1"/>
          </p:cNvSpPr>
          <p:nvPr>
            <p:ph type="title"/>
          </p:nvPr>
        </p:nvSpPr>
        <p:spPr>
          <a:xfrm>
            <a:off x="838200" y="0"/>
            <a:ext cx="10515600" cy="825500"/>
          </a:xfrm>
        </p:spPr>
        <p:txBody>
          <a:bodyPr>
            <a:normAutofit/>
          </a:bodyPr>
          <a:lstStyle/>
          <a:p>
            <a:r>
              <a:rPr lang="ja-JP" altLang="en-US" sz="2800" dirty="0"/>
              <a:t>パイプの向きと偏波の向きの比較</a:t>
            </a:r>
            <a:endParaRPr kumimoji="1" lang="ja-JP" altLang="en-US" sz="2800" dirty="0"/>
          </a:p>
        </p:txBody>
      </p:sp>
      <p:pic>
        <p:nvPicPr>
          <p:cNvPr id="4" name="図 3">
            <a:extLst>
              <a:ext uri="{FF2B5EF4-FFF2-40B4-BE49-F238E27FC236}">
                <a16:creationId xmlns:a16="http://schemas.microsoft.com/office/drawing/2014/main" id="{6E88753E-A755-2579-CAB2-0B923D005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2" y="1054100"/>
            <a:ext cx="5942978" cy="4120019"/>
          </a:xfrm>
          <a:prstGeom prst="rect">
            <a:avLst/>
          </a:prstGeom>
        </p:spPr>
      </p:pic>
      <p:pic>
        <p:nvPicPr>
          <p:cNvPr id="6" name="図 5">
            <a:extLst>
              <a:ext uri="{FF2B5EF4-FFF2-40B4-BE49-F238E27FC236}">
                <a16:creationId xmlns:a16="http://schemas.microsoft.com/office/drawing/2014/main" id="{ED002E66-1A6C-D054-EF73-F6E71A256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076" y="1054100"/>
            <a:ext cx="6234062" cy="4120019"/>
          </a:xfrm>
          <a:prstGeom prst="rect">
            <a:avLst/>
          </a:prstGeom>
        </p:spPr>
      </p:pic>
      <p:sp>
        <p:nvSpPr>
          <p:cNvPr id="7" name="テキスト ボックス 6">
            <a:extLst>
              <a:ext uri="{FF2B5EF4-FFF2-40B4-BE49-F238E27FC236}">
                <a16:creationId xmlns:a16="http://schemas.microsoft.com/office/drawing/2014/main" id="{67CC3622-D00E-15D9-BD29-89414387988B}"/>
              </a:ext>
            </a:extLst>
          </p:cNvPr>
          <p:cNvSpPr txBox="1"/>
          <p:nvPr/>
        </p:nvSpPr>
        <p:spPr>
          <a:xfrm>
            <a:off x="2032907" y="6188529"/>
            <a:ext cx="6613072" cy="369332"/>
          </a:xfrm>
          <a:prstGeom prst="rect">
            <a:avLst/>
          </a:prstGeom>
          <a:noFill/>
        </p:spPr>
        <p:txBody>
          <a:bodyPr wrap="square" rtlCol="0">
            <a:spAutoFit/>
          </a:bodyPr>
          <a:lstStyle/>
          <a:p>
            <a:r>
              <a:rPr kumimoji="1" lang="ja-JP" altLang="en-US" dirty="0"/>
              <a:t>・アンテナ面で振動する偏波とパイプの向きを変えて比較</a:t>
            </a:r>
          </a:p>
        </p:txBody>
      </p:sp>
      <p:sp>
        <p:nvSpPr>
          <p:cNvPr id="8" name="テキスト ボックス 7">
            <a:extLst>
              <a:ext uri="{FF2B5EF4-FFF2-40B4-BE49-F238E27FC236}">
                <a16:creationId xmlns:a16="http://schemas.microsoft.com/office/drawing/2014/main" id="{6AA1C21B-1C40-0C3F-27BC-E72828FC2964}"/>
              </a:ext>
            </a:extLst>
          </p:cNvPr>
          <p:cNvSpPr txBox="1"/>
          <p:nvPr/>
        </p:nvSpPr>
        <p:spPr>
          <a:xfrm>
            <a:off x="1028700" y="5402719"/>
            <a:ext cx="3800475" cy="369332"/>
          </a:xfrm>
          <a:prstGeom prst="rect">
            <a:avLst/>
          </a:prstGeom>
          <a:noFill/>
        </p:spPr>
        <p:txBody>
          <a:bodyPr wrap="square" rtlCol="0">
            <a:spAutoFit/>
          </a:bodyPr>
          <a:lstStyle/>
          <a:p>
            <a:r>
              <a:rPr kumimoji="1" lang="ja-JP" altLang="en-US" dirty="0"/>
              <a:t>偏波の向きとパイプの向きが平行</a:t>
            </a:r>
          </a:p>
        </p:txBody>
      </p:sp>
      <p:sp>
        <p:nvSpPr>
          <p:cNvPr id="9" name="テキスト ボックス 8">
            <a:extLst>
              <a:ext uri="{FF2B5EF4-FFF2-40B4-BE49-F238E27FC236}">
                <a16:creationId xmlns:a16="http://schemas.microsoft.com/office/drawing/2014/main" id="{9A52F638-A6FC-A3B3-2329-8CDEF9361A5F}"/>
              </a:ext>
            </a:extLst>
          </p:cNvPr>
          <p:cNvSpPr txBox="1"/>
          <p:nvPr/>
        </p:nvSpPr>
        <p:spPr>
          <a:xfrm>
            <a:off x="7553325" y="5398512"/>
            <a:ext cx="3800475" cy="369332"/>
          </a:xfrm>
          <a:prstGeom prst="rect">
            <a:avLst/>
          </a:prstGeom>
          <a:noFill/>
        </p:spPr>
        <p:txBody>
          <a:bodyPr wrap="square" rtlCol="0">
            <a:spAutoFit/>
          </a:bodyPr>
          <a:lstStyle/>
          <a:p>
            <a:r>
              <a:rPr kumimoji="1" lang="ja-JP" altLang="en-US" dirty="0"/>
              <a:t>偏波の向きとパイプの向きが垂直</a:t>
            </a:r>
          </a:p>
        </p:txBody>
      </p:sp>
      <p:sp>
        <p:nvSpPr>
          <p:cNvPr id="3" name="スライド番号プレースホルダー 2">
            <a:extLst>
              <a:ext uri="{FF2B5EF4-FFF2-40B4-BE49-F238E27FC236}">
                <a16:creationId xmlns:a16="http://schemas.microsoft.com/office/drawing/2014/main" id="{6F5A6FB5-1EB6-F649-9601-897C279EA92E}"/>
              </a:ext>
            </a:extLst>
          </p:cNvPr>
          <p:cNvSpPr>
            <a:spLocks noGrp="1"/>
          </p:cNvSpPr>
          <p:nvPr>
            <p:ph type="sldNum" sz="quarter" idx="12"/>
          </p:nvPr>
        </p:nvSpPr>
        <p:spPr/>
        <p:txBody>
          <a:bodyPr/>
          <a:lstStyle/>
          <a:p>
            <a:fld id="{9EA54824-77AC-4A70-9CE4-CDF5E31B0B2B}" type="slidenum">
              <a:rPr kumimoji="1" lang="ja-JP" altLang="en-US" smtClean="0"/>
              <a:t>14</a:t>
            </a:fld>
            <a:endParaRPr kumimoji="1" lang="ja-JP" altLang="en-US"/>
          </a:p>
        </p:txBody>
      </p:sp>
    </p:spTree>
    <p:extLst>
      <p:ext uri="{BB962C8B-B14F-4D97-AF65-F5344CB8AC3E}">
        <p14:creationId xmlns:p14="http://schemas.microsoft.com/office/powerpoint/2010/main" val="2552865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4F99C0C-1397-75C6-E381-352677A4F905}"/>
              </a:ext>
            </a:extLst>
          </p:cNvPr>
          <p:cNvSpPr>
            <a:spLocks noGrp="1"/>
          </p:cNvSpPr>
          <p:nvPr>
            <p:ph type="title"/>
          </p:nvPr>
        </p:nvSpPr>
        <p:spPr>
          <a:xfrm>
            <a:off x="762000" y="-1"/>
            <a:ext cx="10515600" cy="828675"/>
          </a:xfrm>
        </p:spPr>
        <p:txBody>
          <a:bodyPr>
            <a:normAutofit/>
          </a:bodyPr>
          <a:lstStyle/>
          <a:p>
            <a:r>
              <a:rPr lang="ja-JP" altLang="en-US" sz="2800" dirty="0"/>
              <a:t>パイプの向きと偏波の向きの比較</a:t>
            </a:r>
          </a:p>
        </p:txBody>
      </p:sp>
      <p:pic>
        <p:nvPicPr>
          <p:cNvPr id="11" name="図 10">
            <a:extLst>
              <a:ext uri="{FF2B5EF4-FFF2-40B4-BE49-F238E27FC236}">
                <a16:creationId xmlns:a16="http://schemas.microsoft.com/office/drawing/2014/main" id="{740B2307-EA1C-FD53-6E47-9C1B9E2CA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47" y="1728439"/>
            <a:ext cx="6096000" cy="2872259"/>
          </a:xfrm>
          <a:prstGeom prst="rect">
            <a:avLst/>
          </a:prstGeom>
        </p:spPr>
      </p:pic>
      <p:pic>
        <p:nvPicPr>
          <p:cNvPr id="13" name="図 12">
            <a:extLst>
              <a:ext uri="{FF2B5EF4-FFF2-40B4-BE49-F238E27FC236}">
                <a16:creationId xmlns:a16="http://schemas.microsoft.com/office/drawing/2014/main" id="{B9B910B9-3DED-2296-91F8-D0C449170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8439"/>
            <a:ext cx="5967553" cy="2872259"/>
          </a:xfrm>
          <a:prstGeom prst="rect">
            <a:avLst/>
          </a:prstGeom>
        </p:spPr>
      </p:pic>
      <p:sp>
        <p:nvSpPr>
          <p:cNvPr id="15" name="テキスト ボックス 14">
            <a:extLst>
              <a:ext uri="{FF2B5EF4-FFF2-40B4-BE49-F238E27FC236}">
                <a16:creationId xmlns:a16="http://schemas.microsoft.com/office/drawing/2014/main" id="{1496B299-3BD6-100B-9A11-287F787D312C}"/>
              </a:ext>
            </a:extLst>
          </p:cNvPr>
          <p:cNvSpPr txBox="1"/>
          <p:nvPr/>
        </p:nvSpPr>
        <p:spPr>
          <a:xfrm>
            <a:off x="2309672" y="4924425"/>
            <a:ext cx="2667000" cy="369332"/>
          </a:xfrm>
          <a:prstGeom prst="rect">
            <a:avLst/>
          </a:prstGeom>
          <a:noFill/>
        </p:spPr>
        <p:txBody>
          <a:bodyPr wrap="square" rtlCol="0">
            <a:spAutoFit/>
          </a:bodyPr>
          <a:lstStyle/>
          <a:p>
            <a:r>
              <a:rPr lang="ja-JP" altLang="en-US" dirty="0"/>
              <a:t>偏波の向きが平行</a:t>
            </a:r>
            <a:endParaRPr kumimoji="1" lang="en-US" altLang="ja-JP" dirty="0"/>
          </a:p>
        </p:txBody>
      </p:sp>
      <p:sp>
        <p:nvSpPr>
          <p:cNvPr id="16" name="テキスト ボックス 15">
            <a:extLst>
              <a:ext uri="{FF2B5EF4-FFF2-40B4-BE49-F238E27FC236}">
                <a16:creationId xmlns:a16="http://schemas.microsoft.com/office/drawing/2014/main" id="{26E16213-CBAD-CAA9-406F-968F15BF4263}"/>
              </a:ext>
            </a:extLst>
          </p:cNvPr>
          <p:cNvSpPr txBox="1"/>
          <p:nvPr/>
        </p:nvSpPr>
        <p:spPr>
          <a:xfrm>
            <a:off x="8203476" y="5019675"/>
            <a:ext cx="2667000" cy="369332"/>
          </a:xfrm>
          <a:prstGeom prst="rect">
            <a:avLst/>
          </a:prstGeom>
          <a:noFill/>
        </p:spPr>
        <p:txBody>
          <a:bodyPr wrap="square" rtlCol="0">
            <a:spAutoFit/>
          </a:bodyPr>
          <a:lstStyle/>
          <a:p>
            <a:r>
              <a:rPr lang="ja-JP" altLang="en-US" dirty="0"/>
              <a:t>偏波の向きが垂直</a:t>
            </a:r>
            <a:endParaRPr kumimoji="1" lang="en-US" altLang="ja-JP" dirty="0"/>
          </a:p>
        </p:txBody>
      </p:sp>
      <p:sp>
        <p:nvSpPr>
          <p:cNvPr id="17" name="テキスト ボックス 16">
            <a:extLst>
              <a:ext uri="{FF2B5EF4-FFF2-40B4-BE49-F238E27FC236}">
                <a16:creationId xmlns:a16="http://schemas.microsoft.com/office/drawing/2014/main" id="{FC2CD784-A622-3C39-0634-CA948000290C}"/>
              </a:ext>
            </a:extLst>
          </p:cNvPr>
          <p:cNvSpPr txBox="1"/>
          <p:nvPr/>
        </p:nvSpPr>
        <p:spPr>
          <a:xfrm>
            <a:off x="590550" y="5619750"/>
            <a:ext cx="10829925" cy="923330"/>
          </a:xfrm>
          <a:prstGeom prst="rect">
            <a:avLst/>
          </a:prstGeom>
          <a:noFill/>
        </p:spPr>
        <p:txBody>
          <a:bodyPr wrap="square" rtlCol="0">
            <a:spAutoFit/>
          </a:bodyPr>
          <a:lstStyle/>
          <a:p>
            <a:r>
              <a:rPr kumimoji="1" lang="ja-JP" altLang="en-US" dirty="0"/>
              <a:t>・偏波の向きとパイプの向きを揃えたほうがより可視化できている</a:t>
            </a:r>
            <a:endParaRPr kumimoji="1" lang="en-US" altLang="ja-JP" dirty="0"/>
          </a:p>
          <a:p>
            <a:r>
              <a:rPr kumimoji="1" lang="ja-JP" altLang="en-US" dirty="0"/>
              <a:t>　</a:t>
            </a:r>
            <a:endParaRPr kumimoji="1" lang="en-US" altLang="ja-JP" dirty="0"/>
          </a:p>
          <a:p>
            <a:endParaRPr kumimoji="1" lang="ja-JP" altLang="en-US" dirty="0"/>
          </a:p>
        </p:txBody>
      </p:sp>
      <p:sp>
        <p:nvSpPr>
          <p:cNvPr id="2" name="楕円 1">
            <a:extLst>
              <a:ext uri="{FF2B5EF4-FFF2-40B4-BE49-F238E27FC236}">
                <a16:creationId xmlns:a16="http://schemas.microsoft.com/office/drawing/2014/main" id="{E4CADCE6-581B-322C-0F58-672CB52AFDA9}"/>
              </a:ext>
            </a:extLst>
          </p:cNvPr>
          <p:cNvSpPr/>
          <p:nvPr/>
        </p:nvSpPr>
        <p:spPr>
          <a:xfrm rot="20198229">
            <a:off x="683834" y="2470595"/>
            <a:ext cx="1448982" cy="4813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B6ED3D7C-E771-C7A5-0D04-FF27BC890563}"/>
              </a:ext>
            </a:extLst>
          </p:cNvPr>
          <p:cNvPicPr>
            <a:picLocks noChangeAspect="1"/>
          </p:cNvPicPr>
          <p:nvPr/>
        </p:nvPicPr>
        <p:blipFill>
          <a:blip r:embed="rId4"/>
          <a:stretch>
            <a:fillRect/>
          </a:stretch>
        </p:blipFill>
        <p:spPr>
          <a:xfrm rot="3425808">
            <a:off x="6549662" y="2794556"/>
            <a:ext cx="1390008" cy="768163"/>
          </a:xfrm>
          <a:prstGeom prst="rect">
            <a:avLst/>
          </a:prstGeom>
        </p:spPr>
      </p:pic>
      <p:pic>
        <p:nvPicPr>
          <p:cNvPr id="4" name="図 3">
            <a:extLst>
              <a:ext uri="{FF2B5EF4-FFF2-40B4-BE49-F238E27FC236}">
                <a16:creationId xmlns:a16="http://schemas.microsoft.com/office/drawing/2014/main" id="{741C6D9F-1106-4963-1046-307066F036AB}"/>
              </a:ext>
            </a:extLst>
          </p:cNvPr>
          <p:cNvPicPr>
            <a:picLocks noChangeAspect="1"/>
          </p:cNvPicPr>
          <p:nvPr/>
        </p:nvPicPr>
        <p:blipFill>
          <a:blip r:embed="rId5"/>
          <a:stretch>
            <a:fillRect/>
          </a:stretch>
        </p:blipFill>
        <p:spPr>
          <a:xfrm>
            <a:off x="3828947" y="2344024"/>
            <a:ext cx="1234260" cy="715310"/>
          </a:xfrm>
          <a:prstGeom prst="rect">
            <a:avLst/>
          </a:prstGeom>
        </p:spPr>
      </p:pic>
      <p:pic>
        <p:nvPicPr>
          <p:cNvPr id="6" name="図 5">
            <a:extLst>
              <a:ext uri="{FF2B5EF4-FFF2-40B4-BE49-F238E27FC236}">
                <a16:creationId xmlns:a16="http://schemas.microsoft.com/office/drawing/2014/main" id="{467CBF24-99D8-8013-E400-0C21B5A13323}"/>
              </a:ext>
            </a:extLst>
          </p:cNvPr>
          <p:cNvPicPr>
            <a:picLocks noChangeAspect="1"/>
          </p:cNvPicPr>
          <p:nvPr/>
        </p:nvPicPr>
        <p:blipFill>
          <a:blip r:embed="rId5"/>
          <a:stretch>
            <a:fillRect/>
          </a:stretch>
        </p:blipFill>
        <p:spPr>
          <a:xfrm rot="14629998">
            <a:off x="9761209" y="2853644"/>
            <a:ext cx="1072989" cy="621846"/>
          </a:xfrm>
          <a:prstGeom prst="rect">
            <a:avLst/>
          </a:prstGeom>
        </p:spPr>
      </p:pic>
      <p:sp>
        <p:nvSpPr>
          <p:cNvPr id="7" name="スライド番号プレースホルダー 6">
            <a:extLst>
              <a:ext uri="{FF2B5EF4-FFF2-40B4-BE49-F238E27FC236}">
                <a16:creationId xmlns:a16="http://schemas.microsoft.com/office/drawing/2014/main" id="{D1E1B490-8FD1-3FE1-66FB-AD717B54BDBD}"/>
              </a:ext>
            </a:extLst>
          </p:cNvPr>
          <p:cNvSpPr>
            <a:spLocks noGrp="1"/>
          </p:cNvSpPr>
          <p:nvPr>
            <p:ph type="sldNum" sz="quarter" idx="12"/>
          </p:nvPr>
        </p:nvSpPr>
        <p:spPr/>
        <p:txBody>
          <a:bodyPr/>
          <a:lstStyle/>
          <a:p>
            <a:fld id="{9EA54824-77AC-4A70-9CE4-CDF5E31B0B2B}" type="slidenum">
              <a:rPr kumimoji="1" lang="ja-JP" altLang="en-US" smtClean="0"/>
              <a:t>15</a:t>
            </a:fld>
            <a:endParaRPr kumimoji="1" lang="ja-JP" altLang="en-US"/>
          </a:p>
        </p:txBody>
      </p:sp>
    </p:spTree>
    <p:extLst>
      <p:ext uri="{BB962C8B-B14F-4D97-AF65-F5344CB8AC3E}">
        <p14:creationId xmlns:p14="http://schemas.microsoft.com/office/powerpoint/2010/main" val="2635377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224E1-88BB-2E32-6639-6C547054254F}"/>
              </a:ext>
            </a:extLst>
          </p:cNvPr>
          <p:cNvSpPr>
            <a:spLocks noGrp="1"/>
          </p:cNvSpPr>
          <p:nvPr>
            <p:ph type="title"/>
          </p:nvPr>
        </p:nvSpPr>
        <p:spPr>
          <a:xfrm>
            <a:off x="838200" y="365126"/>
            <a:ext cx="10515600" cy="667808"/>
          </a:xfrm>
        </p:spPr>
        <p:txBody>
          <a:bodyPr>
            <a:normAutofit/>
          </a:bodyPr>
          <a:lstStyle/>
          <a:p>
            <a:r>
              <a:rPr kumimoji="1" lang="ja-JP" altLang="en-US" sz="2800" dirty="0"/>
              <a:t>中間発表時のまとめと展望</a:t>
            </a:r>
          </a:p>
        </p:txBody>
      </p:sp>
      <p:sp>
        <p:nvSpPr>
          <p:cNvPr id="3" name="テキスト ボックス 2">
            <a:extLst>
              <a:ext uri="{FF2B5EF4-FFF2-40B4-BE49-F238E27FC236}">
                <a16:creationId xmlns:a16="http://schemas.microsoft.com/office/drawing/2014/main" id="{8B4F70B2-4CEA-E1A5-D507-D300D4D51217}"/>
              </a:ext>
            </a:extLst>
          </p:cNvPr>
          <p:cNvSpPr txBox="1"/>
          <p:nvPr/>
        </p:nvSpPr>
        <p:spPr>
          <a:xfrm>
            <a:off x="689882" y="1422725"/>
            <a:ext cx="10812236" cy="5016758"/>
          </a:xfrm>
          <a:prstGeom prst="rect">
            <a:avLst/>
          </a:prstGeom>
          <a:noFill/>
        </p:spPr>
        <p:txBody>
          <a:bodyPr wrap="square" rtlCol="0">
            <a:spAutoFit/>
          </a:bodyPr>
          <a:lstStyle/>
          <a:p>
            <a:pPr algn="l" rtl="0"/>
            <a:r>
              <a:rPr lang="ja-JP" altLang="en-US" sz="2000" dirty="0">
                <a:effectLst/>
                <a:latin typeface="Courier New" panose="02070309020205020404" pitchFamily="49" charset="0"/>
              </a:rPr>
              <a:t>今回の実験により照射した偏波の向きとパイプの向き</a:t>
            </a:r>
            <a:br>
              <a:rPr lang="ja-JP" altLang="en-US" sz="2000" dirty="0">
                <a:effectLst/>
              </a:rPr>
            </a:br>
            <a:r>
              <a:rPr lang="ja-JP" altLang="en-US" sz="2000" dirty="0">
                <a:latin typeface="Courier New" panose="02070309020205020404" pitchFamily="49" charset="0"/>
              </a:rPr>
              <a:t>に</a:t>
            </a:r>
            <a:r>
              <a:rPr lang="ja-JP" altLang="en-US" sz="2000" dirty="0">
                <a:effectLst/>
                <a:latin typeface="Courier New" panose="02070309020205020404" pitchFamily="49" charset="0"/>
              </a:rPr>
              <a:t>よって散乱波は偏波依存性を持つことが確かめられた。</a:t>
            </a:r>
            <a:endParaRPr lang="en-US" altLang="ja-JP" sz="2000" dirty="0">
              <a:effectLst/>
              <a:latin typeface="Courier New" panose="02070309020205020404" pitchFamily="49" charset="0"/>
            </a:endParaRPr>
          </a:p>
          <a:p>
            <a:pPr algn="l" rtl="0"/>
            <a:r>
              <a:rPr lang="ja-JP" altLang="en-US" sz="2000" dirty="0">
                <a:effectLst/>
                <a:latin typeface="Courier New" panose="02070309020205020404" pitchFamily="49" charset="0"/>
              </a:rPr>
              <a:t>⇒パイプの向きを推定することは可能</a:t>
            </a:r>
            <a:endParaRPr lang="en-US" altLang="ja-JP" sz="2000" dirty="0">
              <a:effectLst/>
              <a:latin typeface="Courier New" panose="02070309020205020404" pitchFamily="49" charset="0"/>
            </a:endParaRPr>
          </a:p>
          <a:p>
            <a:pPr algn="l" rtl="0"/>
            <a:br>
              <a:rPr lang="ja-JP" altLang="en-US" sz="2000" dirty="0">
                <a:effectLst/>
              </a:rPr>
            </a:br>
            <a:r>
              <a:rPr lang="ja-JP" altLang="en-US" sz="2000" dirty="0">
                <a:effectLst/>
                <a:latin typeface="Courier New" panose="02070309020205020404" pitchFamily="49" charset="0"/>
              </a:rPr>
              <a:t>しかし</a:t>
            </a:r>
            <a:r>
              <a:rPr lang="en-US" altLang="ja-JP" sz="2000" dirty="0">
                <a:latin typeface="Courier New" panose="02070309020205020404" pitchFamily="49" charset="0"/>
              </a:rPr>
              <a:t>…</a:t>
            </a:r>
            <a:endParaRPr lang="en-US" altLang="ja-JP" sz="2000" dirty="0">
              <a:effectLst/>
              <a:latin typeface="Courier New" panose="02070309020205020404" pitchFamily="49" charset="0"/>
            </a:endParaRPr>
          </a:p>
          <a:p>
            <a:pPr algn="l" rtl="0"/>
            <a:r>
              <a:rPr lang="ja-JP" altLang="en-US" sz="2000" dirty="0">
                <a:effectLst/>
                <a:latin typeface="Courier New" panose="02070309020205020404" pitchFamily="49" charset="0"/>
              </a:rPr>
              <a:t>地表面による反射が大きいため地中に電磁波が届きにくく、また受信データへのノイズと</a:t>
            </a:r>
            <a:br>
              <a:rPr lang="ja-JP" altLang="en-US" sz="2000" dirty="0">
                <a:effectLst/>
              </a:rPr>
            </a:br>
            <a:r>
              <a:rPr lang="ja-JP" altLang="en-US" sz="2000" dirty="0">
                <a:effectLst/>
                <a:latin typeface="Courier New" panose="02070309020205020404" pitchFamily="49" charset="0"/>
              </a:rPr>
              <a:t>なってしまっているので、できる限り除去する</a:t>
            </a:r>
            <a:endParaRPr lang="en-US" altLang="ja-JP" sz="2000" dirty="0">
              <a:effectLst/>
              <a:latin typeface="Courier New" panose="02070309020205020404" pitchFamily="49" charset="0"/>
            </a:endParaRPr>
          </a:p>
          <a:p>
            <a:pPr algn="l" rtl="0"/>
            <a:endParaRPr lang="en-US" altLang="ja-JP" sz="2000" dirty="0">
              <a:effectLst/>
              <a:latin typeface="Courier New" panose="02070309020205020404" pitchFamily="49" charset="0"/>
            </a:endParaRPr>
          </a:p>
          <a:p>
            <a:pPr algn="l" rtl="0"/>
            <a:endParaRPr lang="en-US" altLang="ja-JP" sz="2000" dirty="0">
              <a:latin typeface="Courier New" panose="02070309020205020404" pitchFamily="49" charset="0"/>
            </a:endParaRPr>
          </a:p>
          <a:p>
            <a:pPr algn="l" rtl="0"/>
            <a:r>
              <a:rPr lang="en-US" altLang="ja-JP" sz="2000" dirty="0">
                <a:latin typeface="Courier New" panose="02070309020205020404" pitchFamily="49" charset="0"/>
              </a:rPr>
              <a:t>[</a:t>
            </a:r>
            <a:r>
              <a:rPr lang="ja-JP" altLang="en-US" sz="2000" dirty="0">
                <a:latin typeface="Courier New" panose="02070309020205020404" pitchFamily="49" charset="0"/>
              </a:rPr>
              <a:t>今後</a:t>
            </a:r>
            <a:r>
              <a:rPr lang="en-US" altLang="ja-JP" sz="2000" dirty="0">
                <a:latin typeface="Courier New" panose="02070309020205020404" pitchFamily="49" charset="0"/>
              </a:rPr>
              <a:t>]</a:t>
            </a:r>
          </a:p>
          <a:p>
            <a:pPr algn="l" rtl="0"/>
            <a:r>
              <a:rPr lang="ja-JP" altLang="en-US" sz="2000" dirty="0">
                <a:effectLst/>
                <a:latin typeface="Courier New" panose="02070309020205020404" pitchFamily="49" charset="0"/>
              </a:rPr>
              <a:t>実際にパイプのモデルを考え、圧縮センシングを用いる</a:t>
            </a:r>
            <a:endParaRPr lang="en-US" altLang="ja-JP" sz="2000" dirty="0">
              <a:effectLst/>
              <a:latin typeface="Courier New" panose="02070309020205020404" pitchFamily="49" charset="0"/>
            </a:endParaRPr>
          </a:p>
          <a:p>
            <a:pPr algn="l" rtl="0"/>
            <a:r>
              <a:rPr lang="ja-JP" altLang="en-US" sz="2000" dirty="0">
                <a:latin typeface="Courier New" panose="02070309020205020404" pitchFamily="49" charset="0"/>
              </a:rPr>
              <a:t>⇒</a:t>
            </a:r>
            <a:r>
              <a:rPr lang="ja-JP" altLang="en-US" sz="2000" dirty="0">
                <a:effectLst/>
                <a:latin typeface="Courier New" panose="02070309020205020404" pitchFamily="49" charset="0"/>
              </a:rPr>
              <a:t>計測にかかる時間を短縮することに取り組んでいきたい。</a:t>
            </a:r>
            <a:endParaRPr lang="en-US" altLang="ja-JP" sz="2000" dirty="0">
              <a:effectLst/>
              <a:latin typeface="Courier New" panose="02070309020205020404" pitchFamily="49" charset="0"/>
            </a:endParaRPr>
          </a:p>
          <a:p>
            <a:pPr algn="l" rtl="0"/>
            <a:br>
              <a:rPr lang="ja-JP" altLang="en-US" sz="2000" dirty="0">
                <a:effectLst/>
              </a:rPr>
            </a:br>
            <a:r>
              <a:rPr lang="ja-JP" altLang="en-US" sz="2000" dirty="0">
                <a:effectLst/>
                <a:latin typeface="Courier New" panose="02070309020205020404" pitchFamily="49" charset="0"/>
              </a:rPr>
              <a:t>これらを踏まえて理論を細部も含めて構築</a:t>
            </a:r>
            <a:r>
              <a:rPr lang="ja-JP" altLang="en-US" sz="2000" dirty="0">
                <a:latin typeface="Courier New" panose="02070309020205020404" pitchFamily="49" charset="0"/>
              </a:rPr>
              <a:t>しよう</a:t>
            </a:r>
            <a:r>
              <a:rPr lang="ja-JP" altLang="en-US" sz="2000" dirty="0">
                <a:effectLst/>
                <a:latin typeface="Courier New" panose="02070309020205020404" pitchFamily="49" charset="0"/>
              </a:rPr>
              <a:t>。</a:t>
            </a:r>
            <a:br>
              <a:rPr lang="ja-JP" altLang="en-US" sz="2000" dirty="0">
                <a:effectLst/>
              </a:rPr>
            </a:br>
            <a:br>
              <a:rPr lang="ja-JP" altLang="en-US" sz="2000" b="0" i="0" dirty="0">
                <a:solidFill>
                  <a:srgbClr val="000000"/>
                </a:solidFill>
                <a:effectLst/>
                <a:latin typeface="Arial" panose="020B0604020202020204" pitchFamily="34" charset="0"/>
              </a:rPr>
            </a:br>
            <a:endParaRPr kumimoji="1" lang="ja-JP" altLang="en-US" sz="2000" dirty="0"/>
          </a:p>
        </p:txBody>
      </p:sp>
      <p:sp>
        <p:nvSpPr>
          <p:cNvPr id="4" name="スライド番号プレースホルダー 3">
            <a:extLst>
              <a:ext uri="{FF2B5EF4-FFF2-40B4-BE49-F238E27FC236}">
                <a16:creationId xmlns:a16="http://schemas.microsoft.com/office/drawing/2014/main" id="{76AFDFBF-E23D-2C87-A17F-5584245773FE}"/>
              </a:ext>
            </a:extLst>
          </p:cNvPr>
          <p:cNvSpPr>
            <a:spLocks noGrp="1"/>
          </p:cNvSpPr>
          <p:nvPr>
            <p:ph type="sldNum" sz="quarter" idx="12"/>
          </p:nvPr>
        </p:nvSpPr>
        <p:spPr/>
        <p:txBody>
          <a:bodyPr/>
          <a:lstStyle/>
          <a:p>
            <a:fld id="{9EA54824-77AC-4A70-9CE4-CDF5E31B0B2B}" type="slidenum">
              <a:rPr kumimoji="1" lang="ja-JP" altLang="en-US" smtClean="0"/>
              <a:t>16</a:t>
            </a:fld>
            <a:endParaRPr kumimoji="1" lang="ja-JP" altLang="en-US"/>
          </a:p>
        </p:txBody>
      </p:sp>
    </p:spTree>
    <p:extLst>
      <p:ext uri="{BB962C8B-B14F-4D97-AF65-F5344CB8AC3E}">
        <p14:creationId xmlns:p14="http://schemas.microsoft.com/office/powerpoint/2010/main" val="2973739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36F3D-7E38-1018-7310-4CC732BAC89A}"/>
              </a:ext>
            </a:extLst>
          </p:cNvPr>
          <p:cNvSpPr>
            <a:spLocks noGrp="1"/>
          </p:cNvSpPr>
          <p:nvPr>
            <p:ph type="title"/>
          </p:nvPr>
        </p:nvSpPr>
        <p:spPr/>
        <p:txBody>
          <a:bodyPr/>
          <a:lstStyle/>
          <a:p>
            <a:r>
              <a:rPr kumimoji="1" lang="ja-JP" altLang="en-US" dirty="0"/>
              <a:t>中間発表後</a:t>
            </a:r>
          </a:p>
        </p:txBody>
      </p:sp>
      <p:sp>
        <p:nvSpPr>
          <p:cNvPr id="3" name="スライド番号プレースホルダー 2">
            <a:extLst>
              <a:ext uri="{FF2B5EF4-FFF2-40B4-BE49-F238E27FC236}">
                <a16:creationId xmlns:a16="http://schemas.microsoft.com/office/drawing/2014/main" id="{2D2A6E4A-FBE3-088F-9236-799C0BF2C332}"/>
              </a:ext>
            </a:extLst>
          </p:cNvPr>
          <p:cNvSpPr>
            <a:spLocks noGrp="1"/>
          </p:cNvSpPr>
          <p:nvPr>
            <p:ph type="sldNum" sz="quarter" idx="12"/>
          </p:nvPr>
        </p:nvSpPr>
        <p:spPr/>
        <p:txBody>
          <a:bodyPr/>
          <a:lstStyle/>
          <a:p>
            <a:fld id="{9EA54824-77AC-4A70-9CE4-CDF5E31B0B2B}" type="slidenum">
              <a:rPr kumimoji="1" lang="ja-JP" altLang="en-US" smtClean="0"/>
              <a:t>17</a:t>
            </a:fld>
            <a:endParaRPr kumimoji="1" lang="ja-JP" altLang="en-US" dirty="0"/>
          </a:p>
        </p:txBody>
      </p:sp>
    </p:spTree>
    <p:extLst>
      <p:ext uri="{BB962C8B-B14F-4D97-AF65-F5344CB8AC3E}">
        <p14:creationId xmlns:p14="http://schemas.microsoft.com/office/powerpoint/2010/main" val="1681791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18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67"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767"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075064" y="2008414"/>
            <a:ext cx="1799073" cy="2031325"/>
          </a:xfrm>
          <a:prstGeom prst="rect">
            <a:avLst/>
          </a:prstGeom>
          <a:noFill/>
        </p:spPr>
        <p:txBody>
          <a:bodyPr wrap="square" rtlCol="0">
            <a:spAutoFit/>
          </a:bodyPr>
          <a:lstStyle/>
          <a:p>
            <a:r>
              <a:rPr kumimoji="1" lang="ja-JP" altLang="en-US" dirty="0"/>
              <a:t>普通にデータとったもの</a:t>
            </a:r>
            <a:endParaRPr kumimoji="1" lang="en-US" altLang="ja-JP" dirty="0"/>
          </a:p>
          <a:p>
            <a:endParaRPr lang="en-US" altLang="ja-JP" dirty="0"/>
          </a:p>
          <a:p>
            <a:r>
              <a:rPr lang="ja-JP" altLang="en-US" dirty="0"/>
              <a:t>→</a:t>
            </a:r>
            <a:r>
              <a:rPr kumimoji="1" lang="ja-JP" altLang="en-US" dirty="0"/>
              <a:t>これをランダムに抽出する</a:t>
            </a:r>
            <a:endParaRPr kumimoji="1" lang="en-US" altLang="ja-JP" dirty="0"/>
          </a:p>
          <a:p>
            <a:r>
              <a:rPr kumimoji="1" lang="ja-JP" altLang="en-US" dirty="0"/>
              <a:t>→データを補完</a:t>
            </a:r>
            <a:endParaRPr kumimoji="1" lang="en-US" altLang="ja-JP" dirty="0"/>
          </a:p>
          <a:p>
            <a:endParaRPr kumimoji="1" lang="en-US" altLang="ja-JP" dirty="0"/>
          </a:p>
        </p:txBody>
      </p:sp>
      <p:sp>
        <p:nvSpPr>
          <p:cNvPr id="3" name="テキスト ボックス 2">
            <a:extLst>
              <a:ext uri="{FF2B5EF4-FFF2-40B4-BE49-F238E27FC236}">
                <a16:creationId xmlns:a16="http://schemas.microsoft.com/office/drawing/2014/main" id="{18593EF8-5552-C5AD-7F33-17C23EB823F9}"/>
              </a:ext>
            </a:extLst>
          </p:cNvPr>
          <p:cNvSpPr txBox="1"/>
          <p:nvPr/>
        </p:nvSpPr>
        <p:spPr>
          <a:xfrm>
            <a:off x="665282" y="319088"/>
            <a:ext cx="4215705" cy="369332"/>
          </a:xfrm>
          <a:prstGeom prst="rect">
            <a:avLst/>
          </a:prstGeom>
          <a:noFill/>
        </p:spPr>
        <p:txBody>
          <a:bodyPr wrap="square" rtlCol="0">
            <a:spAutoFit/>
          </a:bodyPr>
          <a:lstStyle/>
          <a:p>
            <a:r>
              <a:rPr kumimoji="1" lang="ja-JP" altLang="en-US" dirty="0"/>
              <a:t>二次元モデルを用いた圧縮センシング</a:t>
            </a:r>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19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B7E57D-347C-3715-F644-A8DB0F960F05}"/>
              </a:ext>
            </a:extLst>
          </p:cNvPr>
          <p:cNvSpPr>
            <a:spLocks noGrp="1"/>
          </p:cNvSpPr>
          <p:nvPr>
            <p:ph type="title"/>
          </p:nvPr>
        </p:nvSpPr>
        <p:spPr>
          <a:xfrm>
            <a:off x="838200" y="365126"/>
            <a:ext cx="10515600" cy="596900"/>
          </a:xfrm>
        </p:spPr>
        <p:txBody>
          <a:bodyPr>
            <a:normAutofit/>
          </a:bodyPr>
          <a:lstStyle/>
          <a:p>
            <a:r>
              <a:rPr kumimoji="1" lang="ja-JP" altLang="en-US" sz="2000" dirty="0"/>
              <a:t>研究背景</a:t>
            </a:r>
            <a:r>
              <a:rPr lang="ja-JP" altLang="en-US" sz="2000" dirty="0"/>
              <a:t>：</a:t>
            </a:r>
            <a:r>
              <a:rPr kumimoji="1" lang="ja-JP" altLang="en-US" sz="2000" dirty="0"/>
              <a:t>地中探査レーダ</a:t>
            </a:r>
            <a:r>
              <a:rPr kumimoji="1" lang="en-US" altLang="ja-JP" sz="2000" dirty="0"/>
              <a:t>(GPR: Ground Penetrating Radar</a:t>
            </a:r>
            <a:r>
              <a:rPr kumimoji="1" lang="ja-JP" altLang="en-US" sz="2000" dirty="0"/>
              <a:t>）</a:t>
            </a:r>
          </a:p>
        </p:txBody>
      </p:sp>
      <p:sp>
        <p:nvSpPr>
          <p:cNvPr id="6" name="テキスト ボックス 5">
            <a:extLst>
              <a:ext uri="{FF2B5EF4-FFF2-40B4-BE49-F238E27FC236}">
                <a16:creationId xmlns:a16="http://schemas.microsoft.com/office/drawing/2014/main" id="{A5D45E80-9468-06A0-E6FF-D952DCBA7AD6}"/>
              </a:ext>
            </a:extLst>
          </p:cNvPr>
          <p:cNvSpPr txBox="1"/>
          <p:nvPr/>
        </p:nvSpPr>
        <p:spPr>
          <a:xfrm>
            <a:off x="5144861" y="1490008"/>
            <a:ext cx="6419850" cy="923330"/>
          </a:xfrm>
          <a:prstGeom prst="rect">
            <a:avLst/>
          </a:prstGeom>
          <a:noFill/>
        </p:spPr>
        <p:txBody>
          <a:bodyPr wrap="square" rtlCol="0">
            <a:spAutoFit/>
          </a:bodyPr>
          <a:lstStyle/>
          <a:p>
            <a:r>
              <a:rPr kumimoji="1" lang="ja-JP" altLang="en-US" dirty="0"/>
              <a:t>・電磁波を地中に照射し、地中埋設物を探知</a:t>
            </a:r>
            <a:endParaRPr kumimoji="1" lang="en-US" altLang="ja-JP" dirty="0"/>
          </a:p>
          <a:p>
            <a:r>
              <a:rPr lang="ja-JP" altLang="en-US" dirty="0"/>
              <a:t>・放射された電磁波は媒質が異なる境界面で反射</a:t>
            </a:r>
            <a:endParaRPr lang="en-US" altLang="ja-JP" dirty="0"/>
          </a:p>
          <a:p>
            <a:r>
              <a:rPr lang="ja-JP" altLang="en-US" dirty="0"/>
              <a:t>　→土壌と異なる物質を検知できる</a:t>
            </a:r>
            <a:endParaRPr kumimoji="1" lang="en-US" altLang="ja-JP" sz="24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0B1AD62-8B37-6CD6-41D4-5CBDF035CE2D}"/>
                  </a:ext>
                </a:extLst>
              </p:cNvPr>
              <p:cNvSpPr txBox="1"/>
              <p:nvPr/>
            </p:nvSpPr>
            <p:spPr>
              <a:xfrm>
                <a:off x="6455662" y="3223849"/>
                <a:ext cx="21154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𝑑</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r>
                        <a:rPr kumimoji="1" lang="ja-JP" altLang="en-US" sz="2800" b="0" i="1" smtClean="0">
                          <a:latin typeface="Cambria Math" panose="02040503050406030204" pitchFamily="18" charset="0"/>
                        </a:rPr>
                        <m:t>𝜏</m:t>
                      </m:r>
                      <m:r>
                        <a:rPr kumimoji="1" lang="en-US" altLang="ja-JP" sz="2800" b="0" i="1" smtClean="0">
                          <a:latin typeface="Cambria Math" panose="02040503050406030204" pitchFamily="18" charset="0"/>
                        </a:rPr>
                        <m:t>/2</m:t>
                      </m:r>
                    </m:oMath>
                  </m:oMathPara>
                </a14:m>
                <a:endParaRPr kumimoji="1" lang="ja-JP" altLang="en-US" sz="2800" dirty="0"/>
              </a:p>
            </p:txBody>
          </p:sp>
        </mc:Choice>
        <mc:Fallback xmlns="">
          <p:sp>
            <p:nvSpPr>
              <p:cNvPr id="3" name="テキスト ボックス 2">
                <a:extLst>
                  <a:ext uri="{FF2B5EF4-FFF2-40B4-BE49-F238E27FC236}">
                    <a16:creationId xmlns:a16="http://schemas.microsoft.com/office/drawing/2014/main" id="{E0B1AD62-8B37-6CD6-41D4-5CBDF035CE2D}"/>
                  </a:ext>
                </a:extLst>
              </p:cNvPr>
              <p:cNvSpPr txBox="1">
                <a:spLocks noRot="1" noChangeAspect="1" noMove="1" noResize="1" noEditPoints="1" noAdjustHandles="1" noChangeArrowheads="1" noChangeShapeType="1" noTextEdit="1"/>
              </p:cNvSpPr>
              <p:nvPr/>
            </p:nvSpPr>
            <p:spPr>
              <a:xfrm>
                <a:off x="6455662" y="3223849"/>
                <a:ext cx="2115403" cy="43088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D6388C-D950-5BFE-339F-9C631A83C407}"/>
                  </a:ext>
                </a:extLst>
              </p:cNvPr>
              <p:cNvSpPr txBox="1"/>
              <p:nvPr/>
            </p:nvSpPr>
            <p:spPr>
              <a:xfrm>
                <a:off x="6455662" y="4775714"/>
                <a:ext cx="3261816" cy="815223"/>
              </a:xfrm>
              <a:prstGeom prst="rect">
                <a:avLst/>
              </a:prstGeom>
              <a:noFill/>
            </p:spPr>
            <p:txBody>
              <a:bodyPr wrap="square" lIns="0" tIns="0" rIns="0" bIns="0" rtlCol="0">
                <a:spAutoFit/>
              </a:bodyPr>
              <a:lstStyle/>
              <a:p>
                <a14:m>
                  <m:oMath xmlns:m="http://schemas.openxmlformats.org/officeDocument/2006/math">
                    <m:r>
                      <a:rPr kumimoji="1" lang="ja-JP" altLang="en-US" sz="3200" i="1" smtClean="0">
                        <a:latin typeface="Cambria Math" panose="02040503050406030204" pitchFamily="18" charset="0"/>
                      </a:rPr>
                      <m:t>𝛾</m:t>
                    </m:r>
                  </m:oMath>
                </a14:m>
                <a:r>
                  <a:rPr kumimoji="1" lang="en-US" altLang="ja-JP" sz="3200" dirty="0"/>
                  <a:t>=</a:t>
                </a:r>
                <a14:m>
                  <m:oMath xmlns:m="http://schemas.openxmlformats.org/officeDocument/2006/math">
                    <m:f>
                      <m:fPr>
                        <m:ctrlPr>
                          <a:rPr kumimoji="1" lang="en-US" altLang="ja-JP" sz="3200" i="1" smtClean="0">
                            <a:latin typeface="Cambria Math" panose="02040503050406030204" pitchFamily="18" charset="0"/>
                          </a:rPr>
                        </m:ctrlPr>
                      </m:fPr>
                      <m:num>
                        <m:rad>
                          <m:radPr>
                            <m:degHide m:val="on"/>
                            <m:ctrlPr>
                              <a:rPr lang="en-US" altLang="ja-JP" sz="3200" i="1">
                                <a:latin typeface="Cambria Math" panose="02040503050406030204" pitchFamily="18" charset="0"/>
                              </a:rPr>
                            </m:ctrlPr>
                          </m:radPr>
                          <m:deg/>
                          <m:e>
                            <m:r>
                              <a:rPr lang="ja-JP" altLang="en-US" sz="3200" i="1">
                                <a:latin typeface="Cambria Math" panose="02040503050406030204" pitchFamily="18" charset="0"/>
                              </a:rPr>
                              <m:t>𝜀</m:t>
                            </m:r>
                            <m:r>
                              <a:rPr lang="en-US" altLang="ja-JP" sz="3200" i="1">
                                <a:latin typeface="Cambria Math" panose="02040503050406030204" pitchFamily="18" charset="0"/>
                              </a:rPr>
                              <m:t>1</m:t>
                            </m:r>
                          </m:e>
                        </m:rad>
                        <m:r>
                          <m:rPr>
                            <m:nor/>
                          </m:rPr>
                          <a:rPr lang="en-US" altLang="ja-JP" sz="3200" dirty="0">
                            <a:ea typeface="Cambria Math" panose="02040503050406030204" pitchFamily="18" charset="0"/>
                          </a:rPr>
                          <m:t>−</m:t>
                        </m:r>
                        <m:r>
                          <m:rPr>
                            <m:nor/>
                          </m:rPr>
                          <a:rPr lang="en-US" altLang="ja-JP" sz="3200" dirty="0"/>
                          <m:t> </m:t>
                        </m:r>
                        <m:rad>
                          <m:radPr>
                            <m:degHide m:val="on"/>
                            <m:ctrlPr>
                              <a:rPr lang="en-US" altLang="ja-JP" sz="3200" i="1">
                                <a:latin typeface="Cambria Math" panose="02040503050406030204" pitchFamily="18" charset="0"/>
                              </a:rPr>
                            </m:ctrlPr>
                          </m:radPr>
                          <m:deg/>
                          <m:e>
                            <m:r>
                              <a:rPr lang="ja-JP" altLang="en-US" sz="3200" i="1">
                                <a:latin typeface="Cambria Math" panose="02040503050406030204" pitchFamily="18" charset="0"/>
                              </a:rPr>
                              <m:t>𝜀</m:t>
                            </m:r>
                            <m:r>
                              <a:rPr lang="en-US" altLang="ja-JP" sz="3200" i="1">
                                <a:latin typeface="Cambria Math" panose="02040503050406030204" pitchFamily="18" charset="0"/>
                              </a:rPr>
                              <m:t>2</m:t>
                            </m:r>
                          </m:e>
                        </m:rad>
                      </m:num>
                      <m:den>
                        <m:rad>
                          <m:radPr>
                            <m:degHide m:val="on"/>
                            <m:ctrlPr>
                              <a:rPr lang="en-US" altLang="ja-JP" sz="3200" i="1">
                                <a:latin typeface="Cambria Math" panose="02040503050406030204" pitchFamily="18" charset="0"/>
                              </a:rPr>
                            </m:ctrlPr>
                          </m:radPr>
                          <m:deg/>
                          <m:e>
                            <m:r>
                              <a:rPr lang="ja-JP" altLang="en-US" sz="3200" i="1">
                                <a:latin typeface="Cambria Math" panose="02040503050406030204" pitchFamily="18" charset="0"/>
                              </a:rPr>
                              <m:t>𝜀</m:t>
                            </m:r>
                            <m:r>
                              <a:rPr lang="en-US" altLang="ja-JP" sz="3200" i="1">
                                <a:latin typeface="Cambria Math" panose="02040503050406030204" pitchFamily="18" charset="0"/>
                              </a:rPr>
                              <m:t>1</m:t>
                            </m:r>
                          </m:e>
                        </m:rad>
                        <m:r>
                          <m:rPr>
                            <m:nor/>
                          </m:rPr>
                          <a:rPr lang="en-US" altLang="ja-JP" sz="3200">
                            <a:latin typeface="Cambria Math" panose="02040503050406030204" pitchFamily="18" charset="0"/>
                            <a:ea typeface="Cambria Math" panose="02040503050406030204" pitchFamily="18" charset="0"/>
                          </a:rPr>
                          <m:t>+</m:t>
                        </m:r>
                        <m:r>
                          <m:rPr>
                            <m:nor/>
                          </m:rPr>
                          <a:rPr lang="en-US" altLang="ja-JP" sz="3200" dirty="0"/>
                          <m:t> </m:t>
                        </m:r>
                        <m:rad>
                          <m:radPr>
                            <m:degHide m:val="on"/>
                            <m:ctrlPr>
                              <a:rPr lang="en-US" altLang="ja-JP" sz="3200" i="1">
                                <a:latin typeface="Cambria Math" panose="02040503050406030204" pitchFamily="18" charset="0"/>
                              </a:rPr>
                            </m:ctrlPr>
                          </m:radPr>
                          <m:deg/>
                          <m:e>
                            <m:r>
                              <a:rPr lang="ja-JP" altLang="en-US" sz="3200" i="1">
                                <a:latin typeface="Cambria Math" panose="02040503050406030204" pitchFamily="18" charset="0"/>
                              </a:rPr>
                              <m:t>𝜀</m:t>
                            </m:r>
                            <m:r>
                              <a:rPr lang="en-US" altLang="ja-JP" sz="3200" i="1">
                                <a:latin typeface="Cambria Math" panose="02040503050406030204" pitchFamily="18" charset="0"/>
                              </a:rPr>
                              <m:t>2</m:t>
                            </m:r>
                          </m:e>
                        </m:rad>
                      </m:den>
                    </m:f>
                  </m:oMath>
                </a14:m>
                <a:endParaRPr kumimoji="1" lang="ja-JP" altLang="en-US" sz="3200" dirty="0"/>
              </a:p>
            </p:txBody>
          </p:sp>
        </mc:Choice>
        <mc:Fallback xmlns="">
          <p:sp>
            <p:nvSpPr>
              <p:cNvPr id="4" name="テキスト ボックス 3">
                <a:extLst>
                  <a:ext uri="{FF2B5EF4-FFF2-40B4-BE49-F238E27FC236}">
                    <a16:creationId xmlns:a16="http://schemas.microsoft.com/office/drawing/2014/main" id="{19D6388C-D950-5BFE-339F-9C631A83C407}"/>
                  </a:ext>
                </a:extLst>
              </p:cNvPr>
              <p:cNvSpPr txBox="1">
                <a:spLocks noRot="1" noChangeAspect="1" noMove="1" noResize="1" noEditPoints="1" noAdjustHandles="1" noChangeArrowheads="1" noChangeShapeType="1" noTextEdit="1"/>
              </p:cNvSpPr>
              <p:nvPr/>
            </p:nvSpPr>
            <p:spPr>
              <a:xfrm>
                <a:off x="6455662" y="4775714"/>
                <a:ext cx="3261816" cy="815223"/>
              </a:xfrm>
              <a:prstGeom prst="rect">
                <a:avLst/>
              </a:prstGeom>
              <a:blipFill>
                <a:blip r:embed="rId3"/>
                <a:stretch>
                  <a:fillRect l="-561" b="-149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A95C448-1CB4-5444-FB70-D4A2481C31B7}"/>
                  </a:ext>
                </a:extLst>
              </p:cNvPr>
              <p:cNvSpPr txBox="1"/>
              <p:nvPr/>
            </p:nvSpPr>
            <p:spPr>
              <a:xfrm>
                <a:off x="5335397" y="2598004"/>
                <a:ext cx="4890781" cy="369332"/>
              </a:xfrm>
              <a:prstGeom prst="rect">
                <a:avLst/>
              </a:prstGeom>
              <a:noFill/>
            </p:spPr>
            <p:txBody>
              <a:bodyPr wrap="square" rtlCol="0">
                <a:spAutoFit/>
              </a:bodyPr>
              <a:lstStyle/>
              <a:p>
                <a:r>
                  <a:rPr kumimoji="1" lang="ja-JP" altLang="en-US" dirty="0"/>
                  <a:t>深度</a:t>
                </a:r>
                <a14:m>
                  <m:oMath xmlns:m="http://schemas.openxmlformats.org/officeDocument/2006/math">
                    <m:r>
                      <a:rPr lang="en-US" altLang="ja-JP" i="1">
                        <a:latin typeface="Cambria Math" panose="02040503050406030204" pitchFamily="18" charset="0"/>
                      </a:rPr>
                      <m:t>𝑑</m:t>
                    </m:r>
                  </m:oMath>
                </a14:m>
                <a:r>
                  <a:rPr lang="ja-JP" altLang="en-US" dirty="0"/>
                  <a:t>を送信波が返ってくるまでの時間</a:t>
                </a:r>
                <a14:m>
                  <m:oMath xmlns:m="http://schemas.openxmlformats.org/officeDocument/2006/math">
                    <m:r>
                      <a:rPr kumimoji="1" lang="ja-JP" altLang="en-US" sz="1800" b="0" i="1" smtClean="0">
                        <a:latin typeface="Cambria Math" panose="02040503050406030204" pitchFamily="18" charset="0"/>
                      </a:rPr>
                      <m:t>𝜏</m:t>
                    </m:r>
                  </m:oMath>
                </a14:m>
                <a:r>
                  <a:rPr kumimoji="1" lang="ja-JP" altLang="en-US" dirty="0"/>
                  <a:t>から</a:t>
                </a:r>
              </a:p>
            </p:txBody>
          </p:sp>
        </mc:Choice>
        <mc:Fallback xmlns="">
          <p:sp>
            <p:nvSpPr>
              <p:cNvPr id="5" name="テキスト ボックス 4">
                <a:extLst>
                  <a:ext uri="{FF2B5EF4-FFF2-40B4-BE49-F238E27FC236}">
                    <a16:creationId xmlns:a16="http://schemas.microsoft.com/office/drawing/2014/main" id="{FA95C448-1CB4-5444-FB70-D4A2481C31B7}"/>
                  </a:ext>
                </a:extLst>
              </p:cNvPr>
              <p:cNvSpPr txBox="1">
                <a:spLocks noRot="1" noChangeAspect="1" noMove="1" noResize="1" noEditPoints="1" noAdjustHandles="1" noChangeArrowheads="1" noChangeShapeType="1" noTextEdit="1"/>
              </p:cNvSpPr>
              <p:nvPr/>
            </p:nvSpPr>
            <p:spPr>
              <a:xfrm>
                <a:off x="5335397" y="2598004"/>
                <a:ext cx="4890781" cy="369332"/>
              </a:xfrm>
              <a:prstGeom prst="rect">
                <a:avLst/>
              </a:prstGeom>
              <a:blipFill>
                <a:blip r:embed="rId4"/>
                <a:stretch>
                  <a:fillRect l="-996" t="-6557"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516C861-F614-38E5-F17B-6CE06D0DBE46}"/>
                  </a:ext>
                </a:extLst>
              </p:cNvPr>
              <p:cNvSpPr txBox="1"/>
              <p:nvPr/>
            </p:nvSpPr>
            <p:spPr>
              <a:xfrm>
                <a:off x="5335396" y="4030559"/>
                <a:ext cx="4890781" cy="369332"/>
              </a:xfrm>
              <a:prstGeom prst="rect">
                <a:avLst/>
              </a:prstGeom>
              <a:noFill/>
            </p:spPr>
            <p:txBody>
              <a:bodyPr wrap="square" rtlCol="0">
                <a:spAutoFit/>
              </a:bodyPr>
              <a:lstStyle/>
              <a:p>
                <a:r>
                  <a:rPr lang="ja-JP" altLang="en-US" dirty="0"/>
                  <a:t>媒質の境界面での反射波の振幅比</a:t>
                </a:r>
                <a14:m>
                  <m:oMath xmlns:m="http://schemas.openxmlformats.org/officeDocument/2006/math">
                    <m:r>
                      <a:rPr kumimoji="1" lang="ja-JP" altLang="en-US" sz="1800" i="1" smtClean="0">
                        <a:latin typeface="Cambria Math" panose="02040503050406030204" pitchFamily="18" charset="0"/>
                      </a:rPr>
                      <m:t>𝛾</m:t>
                    </m:r>
                  </m:oMath>
                </a14:m>
                <a:r>
                  <a:rPr kumimoji="1" lang="ja-JP" altLang="en-US" dirty="0"/>
                  <a:t>は</a:t>
                </a:r>
              </a:p>
            </p:txBody>
          </p:sp>
        </mc:Choice>
        <mc:Fallback xmlns="">
          <p:sp>
            <p:nvSpPr>
              <p:cNvPr id="7" name="テキスト ボックス 6">
                <a:extLst>
                  <a:ext uri="{FF2B5EF4-FFF2-40B4-BE49-F238E27FC236}">
                    <a16:creationId xmlns:a16="http://schemas.microsoft.com/office/drawing/2014/main" id="{6516C861-F614-38E5-F17B-6CE06D0DBE46}"/>
                  </a:ext>
                </a:extLst>
              </p:cNvPr>
              <p:cNvSpPr txBox="1">
                <a:spLocks noRot="1" noChangeAspect="1" noMove="1" noResize="1" noEditPoints="1" noAdjustHandles="1" noChangeArrowheads="1" noChangeShapeType="1" noTextEdit="1"/>
              </p:cNvSpPr>
              <p:nvPr/>
            </p:nvSpPr>
            <p:spPr>
              <a:xfrm>
                <a:off x="5335396" y="4030559"/>
                <a:ext cx="4890781" cy="369332"/>
              </a:xfrm>
              <a:prstGeom prst="rect">
                <a:avLst/>
              </a:prstGeom>
              <a:blipFill>
                <a:blip r:embed="rId5"/>
                <a:stretch>
                  <a:fillRect l="-996" t="-6557" b="-26230"/>
                </a:stretch>
              </a:blipFill>
            </p:spPr>
            <p:txBody>
              <a:bodyPr/>
              <a:lstStyle/>
              <a:p>
                <a:r>
                  <a:rPr lang="ja-JP" altLang="en-US">
                    <a:noFill/>
                  </a:rPr>
                  <a:t> </a:t>
                </a:r>
              </a:p>
            </p:txBody>
          </p:sp>
        </mc:Fallback>
      </mc:AlternateContent>
      <p:pic>
        <p:nvPicPr>
          <p:cNvPr id="10" name="図 9" descr="ダイアグラム&#10;&#10;自動的に生成された説明">
            <a:extLst>
              <a:ext uri="{FF2B5EF4-FFF2-40B4-BE49-F238E27FC236}">
                <a16:creationId xmlns:a16="http://schemas.microsoft.com/office/drawing/2014/main" id="{C769CF66-19DA-D9A3-18E0-99AEC830D5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08" y="955848"/>
            <a:ext cx="4745027" cy="6149422"/>
          </a:xfrm>
          <a:prstGeom prst="rect">
            <a:avLst/>
          </a:prstGeom>
        </p:spPr>
      </p:pic>
      <p:sp>
        <p:nvSpPr>
          <p:cNvPr id="8" name="スライド番号プレースホルダー 7">
            <a:extLst>
              <a:ext uri="{FF2B5EF4-FFF2-40B4-BE49-F238E27FC236}">
                <a16:creationId xmlns:a16="http://schemas.microsoft.com/office/drawing/2014/main" id="{7654975C-D62F-138F-7525-A5E63A4BC6CD}"/>
              </a:ext>
            </a:extLst>
          </p:cNvPr>
          <p:cNvSpPr>
            <a:spLocks noGrp="1"/>
          </p:cNvSpPr>
          <p:nvPr>
            <p:ph type="sldNum" sz="quarter" idx="12"/>
          </p:nvPr>
        </p:nvSpPr>
        <p:spPr/>
        <p:txBody>
          <a:bodyPr/>
          <a:lstStyle/>
          <a:p>
            <a:fld id="{9EA54824-77AC-4A70-9CE4-CDF5E31B0B2B}" type="slidenum">
              <a:rPr kumimoji="1" lang="ja-JP" altLang="en-US" smtClean="0"/>
              <a:t>2</a:t>
            </a:fld>
            <a:endParaRPr kumimoji="1" lang="ja-JP" altLang="en-US"/>
          </a:p>
        </p:txBody>
      </p:sp>
    </p:spTree>
    <p:extLst>
      <p:ext uri="{BB962C8B-B14F-4D97-AF65-F5344CB8AC3E}">
        <p14:creationId xmlns:p14="http://schemas.microsoft.com/office/powerpoint/2010/main" val="1326566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20</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4215705" cy="369332"/>
          </a:xfrm>
          <a:prstGeom prst="rect">
            <a:avLst/>
          </a:prstGeom>
          <a:noFill/>
        </p:spPr>
        <p:txBody>
          <a:bodyPr wrap="square" rtlCol="0">
            <a:spAutoFit/>
          </a:bodyPr>
          <a:lstStyle/>
          <a:p>
            <a:r>
              <a:rPr kumimoji="1" lang="ja-JP" altLang="en-US" dirty="0"/>
              <a:t>二次元モデルを用いた圧縮センシング</a:t>
            </a:r>
            <a:endParaRPr kumimoji="1" lang="en-US" altLang="ja-JP"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21</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22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ｙ軸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23</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24</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25</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26</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pic>
        <p:nvPicPr>
          <p:cNvPr id="3" name="図 2">
            <a:extLst>
              <a:ext uri="{FF2B5EF4-FFF2-40B4-BE49-F238E27FC236}">
                <a16:creationId xmlns:a16="http://schemas.microsoft.com/office/drawing/2014/main" id="{9FE32F2B-DC2E-D916-B304-E9D22BF5DEEE}"/>
              </a:ext>
            </a:extLst>
          </p:cNvPr>
          <p:cNvPicPr>
            <a:picLocks noChangeAspect="1"/>
          </p:cNvPicPr>
          <p:nvPr/>
        </p:nvPicPr>
        <p:blipFill>
          <a:blip r:embed="rId4"/>
          <a:stretch>
            <a:fillRect/>
          </a:stretch>
        </p:blipFill>
        <p:spPr>
          <a:xfrm>
            <a:off x="9888582" y="4407730"/>
            <a:ext cx="2001339" cy="1358356"/>
          </a:xfrm>
          <a:prstGeom prst="rect">
            <a:avLst/>
          </a:prstGeom>
        </p:spPr>
      </p:pic>
    </p:spTree>
    <p:extLst>
      <p:ext uri="{BB962C8B-B14F-4D97-AF65-F5344CB8AC3E}">
        <p14:creationId xmlns:p14="http://schemas.microsoft.com/office/powerpoint/2010/main" val="1474846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27</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923330"/>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p:txBody>
      </p:sp>
      <p:pic>
        <p:nvPicPr>
          <p:cNvPr id="3" name="図 2">
            <a:extLst>
              <a:ext uri="{FF2B5EF4-FFF2-40B4-BE49-F238E27FC236}">
                <a16:creationId xmlns:a16="http://schemas.microsoft.com/office/drawing/2014/main" id="{3EE2E0FE-4843-559F-B9BA-48BAC6B44547}"/>
              </a:ext>
            </a:extLst>
          </p:cNvPr>
          <p:cNvPicPr>
            <a:picLocks noChangeAspect="1"/>
          </p:cNvPicPr>
          <p:nvPr/>
        </p:nvPicPr>
        <p:blipFill>
          <a:blip r:embed="rId4"/>
          <a:stretch>
            <a:fillRect/>
          </a:stretch>
        </p:blipFill>
        <p:spPr>
          <a:xfrm>
            <a:off x="8152878" y="5251489"/>
            <a:ext cx="2310471" cy="1359526"/>
          </a:xfrm>
          <a:prstGeom prst="rect">
            <a:avLst/>
          </a:prstGeom>
        </p:spPr>
      </p:pic>
    </p:spTree>
    <p:extLst>
      <p:ext uri="{BB962C8B-B14F-4D97-AF65-F5344CB8AC3E}">
        <p14:creationId xmlns:p14="http://schemas.microsoft.com/office/powerpoint/2010/main" val="4021684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a:t>
            </a:r>
            <a:r>
              <a:rPr lang="ja-JP" altLang="en-US" dirty="0"/>
              <a:t>送信</a:t>
            </a:r>
            <a:r>
              <a:rPr lang="en-US" altLang="ja-JP" dirty="0"/>
              <a:t>)-Rx(</a:t>
            </a:r>
            <a:r>
              <a:rPr lang="ja-JP" altLang="en-US" dirty="0"/>
              <a:t>受信</a:t>
            </a:r>
            <a:r>
              <a:rPr lang="en-US" altLang="ja-JP" dirty="0"/>
              <a:t>)</a:t>
            </a:r>
            <a:endParaRPr kumimoji="1" lang="ja-JP" altLang="en-US"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83" y="478285"/>
            <a:ext cx="2868058" cy="3097163"/>
          </a:xfrm>
          <a:prstGeom prst="rect">
            <a:avLst/>
          </a:prstGeom>
        </p:spPr>
      </p:pic>
      <p:pic>
        <p:nvPicPr>
          <p:cNvPr id="5" name="図 4">
            <a:extLst>
              <a:ext uri="{FF2B5EF4-FFF2-40B4-BE49-F238E27FC236}">
                <a16:creationId xmlns:a16="http://schemas.microsoft.com/office/drawing/2014/main" id="{7A7D9465-13D6-7ED3-A59F-03613194B946}"/>
              </a:ext>
            </a:extLst>
          </p:cNvPr>
          <p:cNvPicPr>
            <a:picLocks noChangeAspect="1"/>
          </p:cNvPicPr>
          <p:nvPr/>
        </p:nvPicPr>
        <p:blipFill>
          <a:blip r:embed="rId3"/>
          <a:stretch>
            <a:fillRect/>
          </a:stretch>
        </p:blipFill>
        <p:spPr>
          <a:xfrm>
            <a:off x="6282504" y="3743125"/>
            <a:ext cx="3109229" cy="3101005"/>
          </a:xfrm>
          <a:prstGeom prst="rect">
            <a:avLst/>
          </a:prstGeom>
        </p:spPr>
      </p:pic>
      <p:pic>
        <p:nvPicPr>
          <p:cNvPr id="9" name="図 8" descr="グラフ&#10;&#10;自動的に生成された説明">
            <a:extLst>
              <a:ext uri="{FF2B5EF4-FFF2-40B4-BE49-F238E27FC236}">
                <a16:creationId xmlns:a16="http://schemas.microsoft.com/office/drawing/2014/main" id="{4FAA73AD-6C3D-3DA7-9C8A-B6F5B01B4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498" y="3636535"/>
            <a:ext cx="3109229" cy="3207595"/>
          </a:xfrm>
          <a:prstGeom prst="rect">
            <a:avLst/>
          </a:prstGeom>
        </p:spPr>
      </p:pic>
      <p:pic>
        <p:nvPicPr>
          <p:cNvPr id="12" name="図 11" descr="グラフ, ウォーターフォール図&#10;&#10;自動的に生成された説明">
            <a:extLst>
              <a:ext uri="{FF2B5EF4-FFF2-40B4-BE49-F238E27FC236}">
                <a16:creationId xmlns:a16="http://schemas.microsoft.com/office/drawing/2014/main" id="{1530B22B-CDBA-0E16-328A-8F95A0ECD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907" y="367853"/>
            <a:ext cx="3984820" cy="3207595"/>
          </a:xfrm>
          <a:prstGeom prst="rect">
            <a:avLst/>
          </a:prstGeom>
        </p:spPr>
      </p:pic>
      <p:sp>
        <p:nvSpPr>
          <p:cNvPr id="16" name="テキスト ボックス 15">
            <a:extLst>
              <a:ext uri="{FF2B5EF4-FFF2-40B4-BE49-F238E27FC236}">
                <a16:creationId xmlns:a16="http://schemas.microsoft.com/office/drawing/2014/main" id="{9DBC840F-E4C6-5357-8294-0E7DE905F118}"/>
              </a:ext>
            </a:extLst>
          </p:cNvPr>
          <p:cNvSpPr txBox="1"/>
          <p:nvPr/>
        </p:nvSpPr>
        <p:spPr>
          <a:xfrm>
            <a:off x="436228" y="562062"/>
            <a:ext cx="1006678" cy="523220"/>
          </a:xfrm>
          <a:prstGeom prst="rect">
            <a:avLst/>
          </a:prstGeom>
          <a:noFill/>
        </p:spPr>
        <p:txBody>
          <a:bodyPr wrap="square" rtlCol="0">
            <a:spAutoFit/>
          </a:bodyPr>
          <a:lstStyle/>
          <a:p>
            <a:pPr algn="ctr"/>
            <a:r>
              <a:rPr kumimoji="1" lang="en-US" altLang="ja-JP" sz="2800" b="1" dirty="0">
                <a:solidFill>
                  <a:srgbClr val="FF0000"/>
                </a:solidFill>
              </a:rPr>
              <a:t>HH</a:t>
            </a:r>
            <a:endParaRPr kumimoji="1" lang="ja-JP" altLang="en-US" sz="2800" b="1" dirty="0">
              <a:solidFill>
                <a:srgbClr val="FF0000"/>
              </a:solidFill>
            </a:endParaRPr>
          </a:p>
        </p:txBody>
      </p:sp>
      <p:sp>
        <p:nvSpPr>
          <p:cNvPr id="18" name="テキスト ボックス 17">
            <a:extLst>
              <a:ext uri="{FF2B5EF4-FFF2-40B4-BE49-F238E27FC236}">
                <a16:creationId xmlns:a16="http://schemas.microsoft.com/office/drawing/2014/main" id="{7AC63114-0DEC-7306-DB1C-3D891A0CE25C}"/>
              </a:ext>
            </a:extLst>
          </p:cNvPr>
          <p:cNvSpPr txBox="1"/>
          <p:nvPr/>
        </p:nvSpPr>
        <p:spPr>
          <a:xfrm>
            <a:off x="436228" y="3743125"/>
            <a:ext cx="1006678" cy="523220"/>
          </a:xfrm>
          <a:prstGeom prst="rect">
            <a:avLst/>
          </a:prstGeom>
          <a:noFill/>
        </p:spPr>
        <p:txBody>
          <a:bodyPr wrap="square" rtlCol="0">
            <a:spAutoFit/>
          </a:bodyPr>
          <a:lstStyle/>
          <a:p>
            <a:pPr algn="ctr"/>
            <a:r>
              <a:rPr kumimoji="1" lang="en-US" altLang="ja-JP" sz="2800" b="1" dirty="0">
                <a:solidFill>
                  <a:srgbClr val="FF0000"/>
                </a:solidFill>
              </a:rPr>
              <a:t>VV</a:t>
            </a:r>
            <a:endParaRPr kumimoji="1" lang="ja-JP" altLang="en-US" sz="2800" b="1" dirty="0">
              <a:solidFill>
                <a:srgbClr val="FF0000"/>
              </a:solidFill>
            </a:endParaRPr>
          </a:p>
        </p:txBody>
      </p:sp>
      <p:sp>
        <p:nvSpPr>
          <p:cNvPr id="19" name="テキスト ボックス 18">
            <a:extLst>
              <a:ext uri="{FF2B5EF4-FFF2-40B4-BE49-F238E27FC236}">
                <a16:creationId xmlns:a16="http://schemas.microsoft.com/office/drawing/2014/main" id="{56CADCB1-8218-B781-3BC7-564950DB5387}"/>
              </a:ext>
            </a:extLst>
          </p:cNvPr>
          <p:cNvSpPr txBox="1"/>
          <p:nvPr/>
        </p:nvSpPr>
        <p:spPr>
          <a:xfrm>
            <a:off x="5275826" y="562062"/>
            <a:ext cx="1006678" cy="523220"/>
          </a:xfrm>
          <a:prstGeom prst="rect">
            <a:avLst/>
          </a:prstGeom>
          <a:noFill/>
        </p:spPr>
        <p:txBody>
          <a:bodyPr wrap="square" rtlCol="0">
            <a:spAutoFit/>
          </a:bodyPr>
          <a:lstStyle/>
          <a:p>
            <a:pPr algn="ctr"/>
            <a:r>
              <a:rPr lang="en-US" altLang="ja-JP" sz="2800" b="1" dirty="0">
                <a:solidFill>
                  <a:srgbClr val="FF0000"/>
                </a:solidFill>
              </a:rPr>
              <a:t>V</a:t>
            </a:r>
            <a:r>
              <a:rPr kumimoji="1" lang="en-US" altLang="ja-JP" sz="2800" b="1" dirty="0">
                <a:solidFill>
                  <a:srgbClr val="FF0000"/>
                </a:solidFill>
              </a:rPr>
              <a:t>H</a:t>
            </a:r>
            <a:endParaRPr kumimoji="1" lang="ja-JP" altLang="en-US" sz="2800" b="1" dirty="0">
              <a:solidFill>
                <a:srgbClr val="FF0000"/>
              </a:solidFill>
            </a:endParaRPr>
          </a:p>
        </p:txBody>
      </p:sp>
      <p:sp>
        <p:nvSpPr>
          <p:cNvPr id="20" name="テキスト ボックス 19">
            <a:extLst>
              <a:ext uri="{FF2B5EF4-FFF2-40B4-BE49-F238E27FC236}">
                <a16:creationId xmlns:a16="http://schemas.microsoft.com/office/drawing/2014/main" id="{554AD4FC-6FC7-1AB3-478F-C12448F6423F}"/>
              </a:ext>
            </a:extLst>
          </p:cNvPr>
          <p:cNvSpPr txBox="1"/>
          <p:nvPr/>
        </p:nvSpPr>
        <p:spPr>
          <a:xfrm>
            <a:off x="5442583" y="3743125"/>
            <a:ext cx="1006678" cy="523220"/>
          </a:xfrm>
          <a:prstGeom prst="rect">
            <a:avLst/>
          </a:prstGeom>
          <a:noFill/>
        </p:spPr>
        <p:txBody>
          <a:bodyPr wrap="square" rtlCol="0">
            <a:spAutoFit/>
          </a:bodyPr>
          <a:lstStyle/>
          <a:p>
            <a:pPr algn="ctr"/>
            <a:r>
              <a:rPr kumimoji="1" lang="en-US" altLang="ja-JP" sz="2800" b="1" dirty="0">
                <a:solidFill>
                  <a:srgbClr val="FF0000"/>
                </a:solidFill>
              </a:rPr>
              <a:t>HV</a:t>
            </a:r>
            <a:endParaRPr kumimoji="1" lang="ja-JP" altLang="en-US" sz="2800" b="1" dirty="0">
              <a:solidFill>
                <a:srgbClr val="FF0000"/>
              </a:solidFill>
            </a:endParaRPr>
          </a:p>
        </p:txBody>
      </p:sp>
      <p:sp>
        <p:nvSpPr>
          <p:cNvPr id="21" name="テキスト ボックス 20">
            <a:extLst>
              <a:ext uri="{FF2B5EF4-FFF2-40B4-BE49-F238E27FC236}">
                <a16:creationId xmlns:a16="http://schemas.microsoft.com/office/drawing/2014/main" id="{597E6A12-2823-AB8B-B49D-A7497B33FB62}"/>
              </a:ext>
            </a:extLst>
          </p:cNvPr>
          <p:cNvSpPr txBox="1"/>
          <p:nvPr/>
        </p:nvSpPr>
        <p:spPr>
          <a:xfrm>
            <a:off x="9730121" y="2273417"/>
            <a:ext cx="2316470" cy="923330"/>
          </a:xfrm>
          <a:prstGeom prst="rect">
            <a:avLst/>
          </a:prstGeom>
          <a:noFill/>
        </p:spPr>
        <p:txBody>
          <a:bodyPr wrap="square" rtlCol="0">
            <a:spAutoFit/>
          </a:bodyPr>
          <a:lstStyle/>
          <a:p>
            <a:r>
              <a:rPr kumimoji="1" lang="ja-JP" altLang="en-US" dirty="0"/>
              <a:t>・アンテナの向きを変えて四通りにデータを測定</a:t>
            </a:r>
          </a:p>
        </p:txBody>
      </p:sp>
    </p:spTree>
    <p:extLst>
      <p:ext uri="{BB962C8B-B14F-4D97-AF65-F5344CB8AC3E}">
        <p14:creationId xmlns:p14="http://schemas.microsoft.com/office/powerpoint/2010/main" val="2633955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6559731" y="1090206"/>
            <a:ext cx="348560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r>
              <a:rPr kumimoji="1" lang="en-US" altLang="ja-JP" dirty="0"/>
              <a:t>(HH,VV,HV,VH)</a:t>
            </a:r>
            <a:endParaRPr kumimoji="1" lang="ja-JP" altLang="en-US" dirty="0"/>
          </a:p>
        </p:txBody>
      </p:sp>
      <p:sp>
        <p:nvSpPr>
          <p:cNvPr id="12" name="矢印: 右 11">
            <a:extLst>
              <a:ext uri="{FF2B5EF4-FFF2-40B4-BE49-F238E27FC236}">
                <a16:creationId xmlns:a16="http://schemas.microsoft.com/office/drawing/2014/main" id="{D433E59B-991C-67D9-5255-2A36B4E1D19E}"/>
              </a:ext>
            </a:extLst>
          </p:cNvPr>
          <p:cNvSpPr/>
          <p:nvPr/>
        </p:nvSpPr>
        <p:spPr>
          <a:xfrm rot="10800000" flipH="1">
            <a:off x="7060083" y="2182876"/>
            <a:ext cx="1124044"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5400000" flipV="1">
            <a:off x="6518994" y="2608462"/>
            <a:ext cx="1082179" cy="337552"/>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7008786" y="1754889"/>
            <a:ext cx="1293748" cy="461665"/>
          </a:xfrm>
          <a:prstGeom prst="rect">
            <a:avLst/>
          </a:prstGeom>
          <a:noFill/>
        </p:spPr>
        <p:txBody>
          <a:bodyPr wrap="square" rtlCol="0">
            <a:spAutoFit/>
          </a:bodyPr>
          <a:lstStyle/>
          <a:p>
            <a:r>
              <a:rPr lang="en-US" altLang="ja-JP" sz="2400" b="1" dirty="0">
                <a:solidFill>
                  <a:schemeClr val="bg1"/>
                </a:solidFill>
              </a:rPr>
              <a:t>6.5cm</a:t>
            </a:r>
            <a:endParaRPr kumimoji="1" lang="ja-JP" altLang="en-US" sz="2400" b="1" dirty="0">
              <a:solidFill>
                <a:schemeClr val="bg1"/>
              </a:solidFill>
            </a:endParaRPr>
          </a:p>
        </p:txBody>
      </p:sp>
      <p:pic>
        <p:nvPicPr>
          <p:cNvPr id="3" name="図 2" descr="テキスト&#10;&#10;自動的に生成された説明">
            <a:extLst>
              <a:ext uri="{FF2B5EF4-FFF2-40B4-BE49-F238E27FC236}">
                <a16:creationId xmlns:a16="http://schemas.microsoft.com/office/drawing/2014/main" id="{9F9834D0-890B-507F-4DFE-678AADA33D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675" y="5288935"/>
            <a:ext cx="5034376" cy="1067415"/>
          </a:xfrm>
          <a:prstGeom prst="rect">
            <a:avLst/>
          </a:prstGeom>
        </p:spPr>
      </p:pic>
    </p:spTree>
    <p:extLst>
      <p:ext uri="{BB962C8B-B14F-4D97-AF65-F5344CB8AC3E}">
        <p14:creationId xmlns:p14="http://schemas.microsoft.com/office/powerpoint/2010/main" val="1663421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7EB71D-E499-07AD-3484-30782260D5DE}"/>
              </a:ext>
            </a:extLst>
          </p:cNvPr>
          <p:cNvSpPr>
            <a:spLocks noGrp="1"/>
          </p:cNvSpPr>
          <p:nvPr>
            <p:ph type="title"/>
          </p:nvPr>
        </p:nvSpPr>
        <p:spPr>
          <a:xfrm>
            <a:off x="838200" y="365126"/>
            <a:ext cx="10515600" cy="673100"/>
          </a:xfrm>
        </p:spPr>
        <p:txBody>
          <a:bodyPr>
            <a:normAutofit/>
          </a:bodyPr>
          <a:lstStyle/>
          <a:p>
            <a:r>
              <a:rPr kumimoji="1" lang="ja-JP" altLang="en-US" sz="2800" dirty="0"/>
              <a:t>研究目的</a:t>
            </a:r>
          </a:p>
        </p:txBody>
      </p:sp>
      <p:pic>
        <p:nvPicPr>
          <p:cNvPr id="5" name="コンテンツ プレースホルダー 4">
            <a:extLst>
              <a:ext uri="{FF2B5EF4-FFF2-40B4-BE49-F238E27FC236}">
                <a16:creationId xmlns:a16="http://schemas.microsoft.com/office/drawing/2014/main" id="{5C08E3E8-8F94-32CC-AAB8-1EF8174546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250406"/>
            <a:ext cx="5187948" cy="3242468"/>
          </a:xfrm>
        </p:spPr>
      </p:pic>
      <p:sp>
        <p:nvSpPr>
          <p:cNvPr id="7" name="テキスト ボックス 6">
            <a:extLst>
              <a:ext uri="{FF2B5EF4-FFF2-40B4-BE49-F238E27FC236}">
                <a16:creationId xmlns:a16="http://schemas.microsoft.com/office/drawing/2014/main" id="{4446ACA4-6E4B-1445-0110-9326DB8BEBDF}"/>
              </a:ext>
            </a:extLst>
          </p:cNvPr>
          <p:cNvSpPr txBox="1"/>
          <p:nvPr/>
        </p:nvSpPr>
        <p:spPr>
          <a:xfrm>
            <a:off x="220435" y="895915"/>
            <a:ext cx="11133365" cy="2308324"/>
          </a:xfrm>
          <a:prstGeom prst="rect">
            <a:avLst/>
          </a:prstGeom>
          <a:noFill/>
        </p:spPr>
        <p:txBody>
          <a:bodyPr wrap="square" rtlCol="0">
            <a:spAutoFit/>
          </a:bodyPr>
          <a:lstStyle/>
          <a:p>
            <a:r>
              <a:rPr kumimoji="1" lang="ja-JP" altLang="en-US" sz="2000" dirty="0"/>
              <a:t>・</a:t>
            </a:r>
            <a:r>
              <a:rPr lang="ja-JP" altLang="en-US" sz="2000" b="0" i="0" dirty="0">
                <a:effectLst/>
                <a:latin typeface="Courier New" panose="02070309020205020404" pitchFamily="49" charset="0"/>
              </a:rPr>
              <a:t>工事のため地中調査を行う際、地中の埋設物の有無及び形状、位置を推定しておく必要がある</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代表例</a:t>
            </a:r>
            <a:r>
              <a:rPr lang="ja-JP" altLang="en-US" sz="2000" dirty="0">
                <a:latin typeface="Courier New" panose="02070309020205020404" pitchFamily="49" charset="0"/>
              </a:rPr>
              <a:t>：</a:t>
            </a:r>
            <a:r>
              <a:rPr lang="ja-JP" altLang="en-US" sz="2000" b="0" i="0" dirty="0">
                <a:effectLst/>
                <a:latin typeface="Courier New" panose="02070309020205020404" pitchFamily="49" charset="0"/>
              </a:rPr>
              <a:t>ガス管や水道管</a:t>
            </a:r>
            <a:endParaRPr lang="en-US" altLang="ja-JP" sz="2000" b="0" i="0" dirty="0">
              <a:effectLst/>
              <a:latin typeface="Courier New" panose="02070309020205020404" pitchFamily="49" charset="0"/>
            </a:endParaRPr>
          </a:p>
          <a:p>
            <a:endParaRPr lang="en-US" altLang="ja-JP" sz="2000" dirty="0">
              <a:latin typeface="Courier New" panose="02070309020205020404" pitchFamily="49" charset="0"/>
            </a:endParaRPr>
          </a:p>
          <a:p>
            <a:r>
              <a:rPr lang="ja-JP" altLang="en-US" sz="2000" b="0" i="0" dirty="0">
                <a:effectLst/>
                <a:latin typeface="Courier New" panose="02070309020205020404" pitchFamily="49" charset="0"/>
              </a:rPr>
              <a:t>→調査段階でそれら埋設物の詳しい情報を得ておくことが重要となる。</a:t>
            </a:r>
            <a:endParaRPr lang="en-US" altLang="ja-JP" sz="2000" b="0" i="0" dirty="0">
              <a:effectLst/>
              <a:latin typeface="Courier New" panose="02070309020205020404" pitchFamily="49" charset="0"/>
            </a:endParaRPr>
          </a:p>
          <a:p>
            <a:endParaRPr kumimoji="1" lang="en-US" altLang="ja-JP" sz="2000" dirty="0">
              <a:latin typeface="Courier New" panose="02070309020205020404" pitchFamily="49" charset="0"/>
            </a:endParaRPr>
          </a:p>
          <a:p>
            <a:endParaRPr kumimoji="1" lang="en-US" altLang="ja-JP" sz="2000" dirty="0"/>
          </a:p>
          <a:p>
            <a:r>
              <a:rPr lang="en-US" altLang="ja-JP" sz="2400" u="sng" dirty="0"/>
              <a:t>GPR</a:t>
            </a:r>
            <a:r>
              <a:rPr lang="ja-JP" altLang="en-US" sz="2400" u="sng" dirty="0"/>
              <a:t>によって埋まっているパイプの位置及び向きも含めた形状を推定する</a:t>
            </a:r>
            <a:endParaRPr lang="en-US" altLang="ja-JP" sz="2400" u="sng" dirty="0"/>
          </a:p>
        </p:txBody>
      </p:sp>
      <p:pic>
        <p:nvPicPr>
          <p:cNvPr id="8" name="図 7">
            <a:extLst>
              <a:ext uri="{FF2B5EF4-FFF2-40B4-BE49-F238E27FC236}">
                <a16:creationId xmlns:a16="http://schemas.microsoft.com/office/drawing/2014/main" id="{B6195C56-F6A1-AEF5-CB70-C65D759CE868}"/>
              </a:ext>
            </a:extLst>
          </p:cNvPr>
          <p:cNvPicPr>
            <a:picLocks noChangeAspect="1"/>
          </p:cNvPicPr>
          <p:nvPr/>
        </p:nvPicPr>
        <p:blipFill>
          <a:blip r:embed="rId3"/>
          <a:stretch>
            <a:fillRect/>
          </a:stretch>
        </p:blipFill>
        <p:spPr>
          <a:xfrm>
            <a:off x="7120833" y="3078633"/>
            <a:ext cx="3190660" cy="3998486"/>
          </a:xfrm>
          <a:prstGeom prst="rect">
            <a:avLst/>
          </a:prstGeom>
        </p:spPr>
      </p:pic>
      <p:sp>
        <p:nvSpPr>
          <p:cNvPr id="3" name="スライド番号プレースホルダー 2">
            <a:extLst>
              <a:ext uri="{FF2B5EF4-FFF2-40B4-BE49-F238E27FC236}">
                <a16:creationId xmlns:a16="http://schemas.microsoft.com/office/drawing/2014/main" id="{7927934D-DA32-6660-BB01-B8D5A6F8FA60}"/>
              </a:ext>
            </a:extLst>
          </p:cNvPr>
          <p:cNvSpPr>
            <a:spLocks noGrp="1"/>
          </p:cNvSpPr>
          <p:nvPr>
            <p:ph type="sldNum" sz="quarter" idx="12"/>
          </p:nvPr>
        </p:nvSpPr>
        <p:spPr/>
        <p:txBody>
          <a:bodyPr/>
          <a:lstStyle/>
          <a:p>
            <a:fld id="{9EA54824-77AC-4A70-9CE4-CDF5E31B0B2B}" type="slidenum">
              <a:rPr kumimoji="1" lang="ja-JP" altLang="en-US" smtClean="0"/>
              <a:t>3</a:t>
            </a:fld>
            <a:endParaRPr kumimoji="1" lang="ja-JP" altLang="en-US"/>
          </a:p>
        </p:txBody>
      </p:sp>
      <p:sp>
        <p:nvSpPr>
          <p:cNvPr id="4" name="テキスト ボックス 3">
            <a:extLst>
              <a:ext uri="{FF2B5EF4-FFF2-40B4-BE49-F238E27FC236}">
                <a16:creationId xmlns:a16="http://schemas.microsoft.com/office/drawing/2014/main" id="{A6AB33E5-884A-3188-1D76-C774577B6941}"/>
              </a:ext>
            </a:extLst>
          </p:cNvPr>
          <p:cNvSpPr txBox="1"/>
          <p:nvPr/>
        </p:nvSpPr>
        <p:spPr>
          <a:xfrm>
            <a:off x="66675" y="6502399"/>
            <a:ext cx="5353050" cy="307777"/>
          </a:xfrm>
          <a:prstGeom prst="rect">
            <a:avLst/>
          </a:prstGeom>
          <a:noFill/>
        </p:spPr>
        <p:txBody>
          <a:bodyPr wrap="square" rtlCol="0">
            <a:spAutoFit/>
          </a:bodyPr>
          <a:lstStyle/>
          <a:p>
            <a:r>
              <a:rPr kumimoji="1" lang="ja-JP" altLang="en-US" sz="1400" dirty="0"/>
              <a:t>地中パイプの様子</a:t>
            </a:r>
            <a:r>
              <a:rPr kumimoji="1" lang="en-US" altLang="ja-JP" sz="1400" dirty="0"/>
              <a:t>(</a:t>
            </a:r>
            <a:r>
              <a:rPr kumimoji="1" lang="ja-JP" altLang="en-US" sz="1400" dirty="0"/>
              <a:t>自分で撮影</a:t>
            </a:r>
            <a:r>
              <a:rPr kumimoji="1" lang="en-US" altLang="ja-JP" sz="1400" dirty="0"/>
              <a:t>)</a:t>
            </a:r>
            <a:endParaRPr kumimoji="1" lang="ja-JP" altLang="en-US" sz="1400" dirty="0"/>
          </a:p>
        </p:txBody>
      </p:sp>
    </p:spTree>
    <p:extLst>
      <p:ext uri="{BB962C8B-B14F-4D97-AF65-F5344CB8AC3E}">
        <p14:creationId xmlns:p14="http://schemas.microsoft.com/office/powerpoint/2010/main" val="1143317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6" y="966930"/>
            <a:ext cx="6996418" cy="589107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
        <p:nvSpPr>
          <p:cNvPr id="7" name="テキスト ボックス 6">
            <a:extLst>
              <a:ext uri="{FF2B5EF4-FFF2-40B4-BE49-F238E27FC236}">
                <a16:creationId xmlns:a16="http://schemas.microsoft.com/office/drawing/2014/main" id="{948D50B1-8D11-0AD0-D321-B223C87AE77E}"/>
              </a:ext>
            </a:extLst>
          </p:cNvPr>
          <p:cNvSpPr txBox="1"/>
          <p:nvPr/>
        </p:nvSpPr>
        <p:spPr>
          <a:xfrm>
            <a:off x="484054" y="316691"/>
            <a:ext cx="5587068" cy="461665"/>
          </a:xfrm>
          <a:prstGeom prst="rect">
            <a:avLst/>
          </a:prstGeom>
          <a:noFill/>
        </p:spPr>
        <p:txBody>
          <a:bodyPr wrap="square" rtlCol="0">
            <a:spAutoFit/>
          </a:bodyPr>
          <a:lstStyle/>
          <a:p>
            <a:pPr algn="ctr"/>
            <a:r>
              <a:rPr lang="ja-JP" altLang="en-US" sz="2400" dirty="0"/>
              <a:t>ポアンカレ球を用いた分類</a:t>
            </a:r>
            <a:endParaRPr kumimoji="1" lang="ja-JP" altLang="en-US" sz="2400" dirty="0"/>
          </a:p>
        </p:txBody>
      </p:sp>
    </p:spTree>
    <p:extLst>
      <p:ext uri="{BB962C8B-B14F-4D97-AF65-F5344CB8AC3E}">
        <p14:creationId xmlns:p14="http://schemas.microsoft.com/office/powerpoint/2010/main" val="1953328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
        <p:nvSpPr>
          <p:cNvPr id="3" name="テキスト ボックス 2">
            <a:extLst>
              <a:ext uri="{FF2B5EF4-FFF2-40B4-BE49-F238E27FC236}">
                <a16:creationId xmlns:a16="http://schemas.microsoft.com/office/drawing/2014/main" id="{834E92DD-3A1C-28B8-7D67-A1C0AE28A170}"/>
              </a:ext>
            </a:extLst>
          </p:cNvPr>
          <p:cNvSpPr txBox="1"/>
          <p:nvPr/>
        </p:nvSpPr>
        <p:spPr>
          <a:xfrm>
            <a:off x="3258141" y="3273418"/>
            <a:ext cx="5592806" cy="369332"/>
          </a:xfrm>
          <a:prstGeom prst="rect">
            <a:avLst/>
          </a:prstGeom>
          <a:noFill/>
        </p:spPr>
        <p:txBody>
          <a:bodyPr wrap="square" rtlCol="0">
            <a:spAutoFit/>
          </a:bodyPr>
          <a:lstStyle/>
          <a:p>
            <a:r>
              <a:rPr kumimoji="1" lang="ja-JP" altLang="en-US" dirty="0"/>
              <a:t>黄色：パイプ付近、青色：何もない</a:t>
            </a:r>
          </a:p>
        </p:txBody>
      </p:sp>
    </p:spTree>
    <p:extLst>
      <p:ext uri="{BB962C8B-B14F-4D97-AF65-F5344CB8AC3E}">
        <p14:creationId xmlns:p14="http://schemas.microsoft.com/office/powerpoint/2010/main" val="519150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出展</a:t>
            </a: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:https://ieeexplore.ieee.org/stamp/</a:t>
            </a:r>
            <a:r>
              <a:rPr kumimoji="1" lang="en-US" altLang="ja-JP" sz="12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stamp.jsp?tp</a:t>
            </a: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=&amp;</a:t>
            </a:r>
            <a:r>
              <a:rPr kumimoji="1" lang="en-US" altLang="ja-JP" sz="12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arnumber</a:t>
            </a: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=9810860]</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pic>
        <p:nvPicPr>
          <p:cNvPr id="4" name="図 3">
            <a:extLst>
              <a:ext uri="{FF2B5EF4-FFF2-40B4-BE49-F238E27FC236}">
                <a16:creationId xmlns:a16="http://schemas.microsoft.com/office/drawing/2014/main" id="{1A5E9F06-38EC-EF21-A0F1-4C6B4F846872}"/>
              </a:ext>
            </a:extLst>
          </p:cNvPr>
          <p:cNvPicPr>
            <a:picLocks noChangeAspect="1"/>
          </p:cNvPicPr>
          <p:nvPr/>
        </p:nvPicPr>
        <p:blipFill>
          <a:blip r:embed="rId6"/>
          <a:stretch>
            <a:fillRect/>
          </a:stretch>
        </p:blipFill>
        <p:spPr>
          <a:xfrm>
            <a:off x="309738" y="359817"/>
            <a:ext cx="5328366" cy="3999323"/>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特徴量として何を入れてもよい</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DoP</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Degree of Polarization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に近いほど偏波、</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0</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に近いほど偏波としての性質が弱い</a:t>
            </a:r>
            <a:endPar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・パイプの周りのほうが</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DOP</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が小さくなる傾向</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あらゆる方向に散乱するため</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DOP</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を特徴量として代入する</a:t>
            </a:r>
          </a:p>
        </p:txBody>
      </p:sp>
    </p:spTree>
    <p:extLst>
      <p:ext uri="{BB962C8B-B14F-4D97-AF65-F5344CB8AC3E}">
        <p14:creationId xmlns:p14="http://schemas.microsoft.com/office/powerpoint/2010/main" val="4154149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K(r)</a:t>
            </a:r>
            <a:r>
              <a:rPr kumimoji="1" lang="ja-JP" altLang="en-US"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HH,HV,VH,VV</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の四通りの散乱行列</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DOP</a:t>
            </a:r>
            <a:r>
              <a:rPr kumimoji="1" lang="ja-JP" altLang="en-US"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６通り</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水平、垂直、</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度、左円、右円</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の偏波</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を入力量として入れた</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149156" y="3847764"/>
                <a:ext cx="65434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e>
                        <m:sup>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d>
                        <m:d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𝑟</m:t>
                          </m:r>
                        </m:e>
                      </m:d>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m:rPr>
                          <m:sty m:val="p"/>
                        </m:rPr>
                        <a:rPr kumimoji="1" lang="en-US" altLang="ja-JP" sz="3600" b="0" i="1" u="none" strike="noStrike" kern="1200" cap="none" spc="0" normalizeH="0" baseline="0" noProof="0">
                          <a:ln>
                            <a:noFill/>
                          </a:ln>
                          <a:solidFill>
                            <a:prstClr val="black"/>
                          </a:solidFill>
                          <a:effectLst/>
                          <a:uLnTx/>
                          <a:uFillTx/>
                          <a:latin typeface="Cambria Math" panose="02040503050406030204" pitchFamily="18" charset="0"/>
                          <a:cs typeface="+mn-cs"/>
                        </a:rPr>
                        <m:t>λ</m:t>
                      </m:r>
                      <m:r>
                        <m:rPr>
                          <m:sty m:val="p"/>
                        </m:rPr>
                        <a:rPr kumimoji="1" lang="en-US" altLang="ja-JP" sz="3600" b="0" i="0" u="none" strike="noStrike" kern="1200" cap="none" spc="0" normalizeH="0" baseline="0" noProof="0" smtClean="0">
                          <a:ln>
                            <a:noFill/>
                          </a:ln>
                          <a:solidFill>
                            <a:prstClr val="black"/>
                          </a:solidFill>
                          <a:effectLst/>
                          <a:uLnTx/>
                          <a:uFillTx/>
                          <a:latin typeface="Cambria Math" panose="02040503050406030204" pitchFamily="18" charset="0"/>
                          <a:cs typeface="+mn-cs"/>
                        </a:rPr>
                        <m:t>DOP</m:t>
                      </m:r>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3600" b="0" i="0"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m:rPr>
                              <m:sty m:val="p"/>
                            </m:rPr>
                            <a:rPr kumimoji="1" lang="en-US" altLang="ja-JP" sz="3600" b="0" i="1" u="none" strike="noStrike" kern="1200" cap="none" spc="0" normalizeH="0" baseline="0" noProof="0">
                              <a:ln>
                                <a:noFill/>
                              </a:ln>
                              <a:solidFill>
                                <a:prstClr val="black"/>
                              </a:solidFill>
                              <a:effectLst/>
                              <a:uLnTx/>
                              <a:uFillTx/>
                              <a:latin typeface="Cambria Math" panose="02040503050406030204" pitchFamily="18" charset="0"/>
                              <a:cs typeface="+mn-cs"/>
                            </a:rPr>
                            <m:t>λ</m:t>
                          </m:r>
                        </m:e>
                      </m:d>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d>
                        <m:d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𝑟</m:t>
                          </m:r>
                        </m:e>
                      </m:d>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149156" y="3847764"/>
                <a:ext cx="6543413"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・この</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λ</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を変更し、</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DOP</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と</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K(r)</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の重要性を比較した</a:t>
            </a:r>
          </a:p>
        </p:txBody>
      </p:sp>
    </p:spTree>
    <p:extLst>
      <p:ext uri="{BB962C8B-B14F-4D97-AF65-F5344CB8AC3E}">
        <p14:creationId xmlns:p14="http://schemas.microsoft.com/office/powerpoint/2010/main" val="1891678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λ=0.3</a:t>
            </a: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3" name="図 2">
            <a:extLst>
              <a:ext uri="{FF2B5EF4-FFF2-40B4-BE49-F238E27FC236}">
                <a16:creationId xmlns:a16="http://schemas.microsoft.com/office/drawing/2014/main" id="{51C8880A-B41C-0426-A07E-F2308E57A0C3}"/>
              </a:ext>
            </a:extLst>
          </p:cNvPr>
          <p:cNvPicPr>
            <a:picLocks noChangeAspect="1"/>
          </p:cNvPicPr>
          <p:nvPr/>
        </p:nvPicPr>
        <p:blipFill>
          <a:blip r:embed="rId3"/>
          <a:stretch>
            <a:fillRect/>
          </a:stretch>
        </p:blipFill>
        <p:spPr>
          <a:xfrm>
            <a:off x="10080221" y="3800475"/>
            <a:ext cx="1692679" cy="2676794"/>
          </a:xfrm>
          <a:prstGeom prst="rect">
            <a:avLst/>
          </a:prstGeom>
        </p:spPr>
      </p:pic>
      <p:sp>
        <p:nvSpPr>
          <p:cNvPr id="6" name="四角形: 角を丸くする 5">
            <a:extLst>
              <a:ext uri="{FF2B5EF4-FFF2-40B4-BE49-F238E27FC236}">
                <a16:creationId xmlns:a16="http://schemas.microsoft.com/office/drawing/2014/main" id="{E919C9F6-C92E-F74F-B515-00B49E53BC5F}"/>
              </a:ext>
            </a:extLst>
          </p:cNvPr>
          <p:cNvSpPr/>
          <p:nvPr/>
        </p:nvSpPr>
        <p:spPr>
          <a:xfrm>
            <a:off x="8461465" y="4653731"/>
            <a:ext cx="298269" cy="131599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AA36975-BCCC-31B1-97F2-1FF463594AB6}"/>
              </a:ext>
            </a:extLst>
          </p:cNvPr>
          <p:cNvPicPr>
            <a:picLocks noChangeAspect="1"/>
          </p:cNvPicPr>
          <p:nvPr/>
        </p:nvPicPr>
        <p:blipFill>
          <a:blip r:embed="rId4"/>
          <a:stretch>
            <a:fillRect/>
          </a:stretch>
        </p:blipFill>
        <p:spPr>
          <a:xfrm>
            <a:off x="10076941" y="3800475"/>
            <a:ext cx="1695959" cy="2676794"/>
          </a:xfrm>
          <a:prstGeom prst="rect">
            <a:avLst/>
          </a:prstGeom>
        </p:spPr>
      </p:pic>
      <p:pic>
        <p:nvPicPr>
          <p:cNvPr id="8" name="図 7">
            <a:extLst>
              <a:ext uri="{FF2B5EF4-FFF2-40B4-BE49-F238E27FC236}">
                <a16:creationId xmlns:a16="http://schemas.microsoft.com/office/drawing/2014/main" id="{5105E237-BEC5-3F42-5479-4E2D792C2126}"/>
              </a:ext>
            </a:extLst>
          </p:cNvPr>
          <p:cNvPicPr>
            <a:picLocks noChangeAspect="1"/>
          </p:cNvPicPr>
          <p:nvPr/>
        </p:nvPicPr>
        <p:blipFill>
          <a:blip r:embed="rId5"/>
          <a:stretch>
            <a:fillRect/>
          </a:stretch>
        </p:blipFill>
        <p:spPr>
          <a:xfrm>
            <a:off x="10036034" y="3800475"/>
            <a:ext cx="1876380" cy="2676794"/>
          </a:xfrm>
          <a:prstGeom prst="rect">
            <a:avLst/>
          </a:prstGeom>
        </p:spPr>
      </p:pic>
    </p:spTree>
    <p:extLst>
      <p:ext uri="{BB962C8B-B14F-4D97-AF65-F5344CB8AC3E}">
        <p14:creationId xmlns:p14="http://schemas.microsoft.com/office/powerpoint/2010/main" val="252162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pic>
        <p:nvPicPr>
          <p:cNvPr id="7" name="図 6">
            <a:extLst>
              <a:ext uri="{FF2B5EF4-FFF2-40B4-BE49-F238E27FC236}">
                <a16:creationId xmlns:a16="http://schemas.microsoft.com/office/drawing/2014/main" id="{23F4F807-C3B0-3E28-CB20-A66E3DCAABB2}"/>
              </a:ext>
            </a:extLst>
          </p:cNvPr>
          <p:cNvPicPr>
            <a:picLocks noChangeAspect="1"/>
          </p:cNvPicPr>
          <p:nvPr/>
        </p:nvPicPr>
        <p:blipFill>
          <a:blip r:embed="rId5"/>
          <a:stretch>
            <a:fillRect/>
          </a:stretch>
        </p:blipFill>
        <p:spPr>
          <a:xfrm>
            <a:off x="10077993" y="3800475"/>
            <a:ext cx="1688738" cy="2682472"/>
          </a:xfrm>
          <a:prstGeom prst="rect">
            <a:avLst/>
          </a:prstGeom>
        </p:spPr>
      </p:pic>
      <p:pic>
        <p:nvPicPr>
          <p:cNvPr id="9" name="図 8">
            <a:extLst>
              <a:ext uri="{FF2B5EF4-FFF2-40B4-BE49-F238E27FC236}">
                <a16:creationId xmlns:a16="http://schemas.microsoft.com/office/drawing/2014/main" id="{E7D8BB19-7C4A-C645-5726-702C0712BBBF}"/>
              </a:ext>
            </a:extLst>
          </p:cNvPr>
          <p:cNvPicPr>
            <a:picLocks noChangeAspect="1"/>
          </p:cNvPicPr>
          <p:nvPr/>
        </p:nvPicPr>
        <p:blipFill>
          <a:blip r:embed="rId6"/>
          <a:stretch>
            <a:fillRect/>
          </a:stretch>
        </p:blipFill>
        <p:spPr>
          <a:xfrm>
            <a:off x="10077993" y="3800475"/>
            <a:ext cx="1877731" cy="2682472"/>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λ=0.7</a:t>
            </a: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11" name="図 10">
            <a:extLst>
              <a:ext uri="{FF2B5EF4-FFF2-40B4-BE49-F238E27FC236}">
                <a16:creationId xmlns:a16="http://schemas.microsoft.com/office/drawing/2014/main" id="{36537EF0-FE39-DEF9-1B12-C8D75336287F}"/>
              </a:ext>
            </a:extLst>
          </p:cNvPr>
          <p:cNvPicPr>
            <a:picLocks noChangeAspect="1"/>
          </p:cNvPicPr>
          <p:nvPr/>
        </p:nvPicPr>
        <p:blipFill>
          <a:blip r:embed="rId5"/>
          <a:stretch>
            <a:fillRect/>
          </a:stretch>
        </p:blipFill>
        <p:spPr>
          <a:xfrm>
            <a:off x="10077993" y="3800201"/>
            <a:ext cx="1688738" cy="2676376"/>
          </a:xfrm>
          <a:prstGeom prst="rect">
            <a:avLst/>
          </a:prstGeom>
        </p:spPr>
      </p:pic>
      <p:pic>
        <p:nvPicPr>
          <p:cNvPr id="3" name="図 2">
            <a:extLst>
              <a:ext uri="{FF2B5EF4-FFF2-40B4-BE49-F238E27FC236}">
                <a16:creationId xmlns:a16="http://schemas.microsoft.com/office/drawing/2014/main" id="{C30E8797-42E5-B760-4924-48361BD84E4B}"/>
              </a:ext>
            </a:extLst>
          </p:cNvPr>
          <p:cNvPicPr>
            <a:picLocks noChangeAspect="1"/>
          </p:cNvPicPr>
          <p:nvPr/>
        </p:nvPicPr>
        <p:blipFill>
          <a:blip r:embed="rId6"/>
          <a:stretch>
            <a:fillRect/>
          </a:stretch>
        </p:blipFill>
        <p:spPr>
          <a:xfrm>
            <a:off x="8412689" y="4627456"/>
            <a:ext cx="395822" cy="1329208"/>
          </a:xfrm>
          <a:prstGeom prst="rect">
            <a:avLst/>
          </a:prstGeom>
        </p:spPr>
      </p:pic>
      <p:pic>
        <p:nvPicPr>
          <p:cNvPr id="8" name="図 7">
            <a:extLst>
              <a:ext uri="{FF2B5EF4-FFF2-40B4-BE49-F238E27FC236}">
                <a16:creationId xmlns:a16="http://schemas.microsoft.com/office/drawing/2014/main" id="{BBE8C890-244B-85B2-EB0E-2F223FA0CDCE}"/>
              </a:ext>
            </a:extLst>
          </p:cNvPr>
          <p:cNvPicPr>
            <a:picLocks noChangeAspect="1"/>
          </p:cNvPicPr>
          <p:nvPr/>
        </p:nvPicPr>
        <p:blipFill>
          <a:blip r:embed="rId7"/>
          <a:stretch>
            <a:fillRect/>
          </a:stretch>
        </p:blipFill>
        <p:spPr>
          <a:xfrm>
            <a:off x="10077993" y="3794105"/>
            <a:ext cx="1877731" cy="2682472"/>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759526" cy="584775"/>
          </a:xfrm>
          <a:prstGeom prst="rect">
            <a:avLst/>
          </a:prstGeom>
          <a:noFill/>
        </p:spPr>
        <p:txBody>
          <a:bodyPr wrap="square" rtlCol="0">
            <a:spAutoFit/>
          </a:bodyPr>
          <a:lstStyle/>
          <a:p>
            <a:r>
              <a:rPr kumimoji="1" lang="ja-JP" altLang="en-US" sz="3200" dirty="0"/>
              <a:t>補間データ更新について適さない</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2"/>
          <a:srcRect l="23425" t="8592" r="7716" b="25939"/>
          <a:stretch/>
        </p:blipFill>
        <p:spPr>
          <a:xfrm>
            <a:off x="2629445" y="2881768"/>
            <a:ext cx="394607" cy="263638"/>
          </a:xfrm>
          <a:prstGeom prst="rect">
            <a:avLst/>
          </a:prstGeom>
        </p:spPr>
      </p:pic>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689F334F-7ED2-24DC-F128-0B1EF62D1C11}"/>
              </a:ext>
            </a:extLst>
          </p:cNvPr>
          <p:cNvPicPr>
            <a:picLocks noChangeAspect="1"/>
          </p:cNvPicPr>
          <p:nvPr/>
        </p:nvPicPr>
        <p:blipFill>
          <a:blip r:embed="rId3"/>
          <a:stretch>
            <a:fillRect/>
          </a:stretch>
        </p:blipFill>
        <p:spPr>
          <a:xfrm>
            <a:off x="323818" y="1570009"/>
            <a:ext cx="6455805" cy="3404472"/>
          </a:xfrm>
          <a:prstGeom prst="rect">
            <a:avLst/>
          </a:prstGeom>
        </p:spPr>
      </p:pic>
      <p:sp>
        <p:nvSpPr>
          <p:cNvPr id="5" name="テキスト ボックス 4">
            <a:extLst>
              <a:ext uri="{FF2B5EF4-FFF2-40B4-BE49-F238E27FC236}">
                <a16:creationId xmlns:a16="http://schemas.microsoft.com/office/drawing/2014/main" id="{E5A8C543-1149-3FA2-B6A1-1F5477B6E536}"/>
              </a:ext>
            </a:extLst>
          </p:cNvPr>
          <p:cNvSpPr txBox="1"/>
          <p:nvPr/>
        </p:nvSpPr>
        <p:spPr>
          <a:xfrm>
            <a:off x="7482981" y="1681438"/>
            <a:ext cx="3496894" cy="1754326"/>
          </a:xfrm>
          <a:prstGeom prst="rect">
            <a:avLst/>
          </a:prstGeom>
          <a:noFill/>
        </p:spPr>
        <p:txBody>
          <a:bodyPr wrap="square" rtlCol="0">
            <a:spAutoFit/>
          </a:bodyPr>
          <a:lstStyle/>
          <a:p>
            <a:r>
              <a:rPr kumimoji="1" lang="ja-JP" altLang="en-US" dirty="0"/>
              <a:t>←左の更新式について</a:t>
            </a:r>
            <a:endParaRPr kumimoji="1" lang="en-US" altLang="ja-JP" dirty="0"/>
          </a:p>
          <a:p>
            <a:r>
              <a:rPr kumimoji="1" lang="ja-JP" altLang="en-US" dirty="0"/>
              <a:t>　</a:t>
            </a:r>
            <a:r>
              <a:rPr kumimoji="1" lang="en-US" altLang="ja-JP" dirty="0"/>
              <a:t>dop</a:t>
            </a:r>
            <a:r>
              <a:rPr lang="ja-JP" altLang="en-US" dirty="0"/>
              <a:t>を入力量として計算した式の意味が深く考えられていない</a:t>
            </a:r>
            <a:endParaRPr lang="en-US" altLang="ja-JP" dirty="0"/>
          </a:p>
          <a:p>
            <a:endParaRPr kumimoji="1" lang="en-US" altLang="ja-JP" dirty="0"/>
          </a:p>
          <a:p>
            <a:r>
              <a:rPr lang="ja-JP" altLang="en-US" dirty="0"/>
              <a:t>・式の再検討が必要</a:t>
            </a:r>
            <a:endParaRPr kumimoji="1" lang="ja-JP" altLang="en-US" dirty="0"/>
          </a:p>
        </p:txBody>
      </p:sp>
    </p:spTree>
    <p:extLst>
      <p:ext uri="{BB962C8B-B14F-4D97-AF65-F5344CB8AC3E}">
        <p14:creationId xmlns:p14="http://schemas.microsoft.com/office/powerpoint/2010/main" val="940329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7CCBB9-A548-3BF0-8CE3-55085126D364}"/>
              </a:ext>
            </a:extLst>
          </p:cNvPr>
          <p:cNvSpPr>
            <a:spLocks noGrp="1"/>
          </p:cNvSpPr>
          <p:nvPr>
            <p:ph type="title"/>
          </p:nvPr>
        </p:nvSpPr>
        <p:spPr>
          <a:xfrm>
            <a:off x="838200" y="365126"/>
            <a:ext cx="10515600" cy="711200"/>
          </a:xfrm>
        </p:spPr>
        <p:txBody>
          <a:bodyPr>
            <a:normAutofit/>
          </a:bodyPr>
          <a:lstStyle/>
          <a:p>
            <a:r>
              <a:rPr kumimoji="1" lang="en-US" altLang="ja-JP" sz="2800" dirty="0"/>
              <a:t>GPR</a:t>
            </a:r>
            <a:r>
              <a:rPr kumimoji="1" lang="ja-JP" altLang="en-US" sz="2800" dirty="0"/>
              <a:t>の問題点と目的</a:t>
            </a:r>
          </a:p>
        </p:txBody>
      </p:sp>
      <p:sp>
        <p:nvSpPr>
          <p:cNvPr id="6" name="テキスト ボックス 5">
            <a:extLst>
              <a:ext uri="{FF2B5EF4-FFF2-40B4-BE49-F238E27FC236}">
                <a16:creationId xmlns:a16="http://schemas.microsoft.com/office/drawing/2014/main" id="{27BCECAB-E15D-7149-F6F7-E92D5AA6D32F}"/>
              </a:ext>
            </a:extLst>
          </p:cNvPr>
          <p:cNvSpPr txBox="1"/>
          <p:nvPr/>
        </p:nvSpPr>
        <p:spPr>
          <a:xfrm>
            <a:off x="6096000" y="1209675"/>
            <a:ext cx="5448300" cy="923330"/>
          </a:xfrm>
          <a:prstGeom prst="rect">
            <a:avLst/>
          </a:prstGeom>
          <a:noFill/>
        </p:spPr>
        <p:txBody>
          <a:bodyPr wrap="square" rtlCol="0">
            <a:spAutoFit/>
          </a:bodyPr>
          <a:lstStyle/>
          <a:p>
            <a:r>
              <a:rPr kumimoji="1" lang="ja-JP" altLang="en-US" dirty="0"/>
              <a:t>地上から</a:t>
            </a:r>
            <a:r>
              <a:rPr kumimoji="1" lang="en-US" altLang="ja-JP" dirty="0"/>
              <a:t>(</a:t>
            </a:r>
            <a:r>
              <a:rPr kumimoji="1" lang="en-US" altLang="ja-JP" dirty="0" err="1"/>
              <a:t>x,y</a:t>
            </a:r>
            <a:r>
              <a:rPr kumimoji="1" lang="en-US" altLang="ja-JP" dirty="0"/>
              <a:t>)</a:t>
            </a:r>
            <a:r>
              <a:rPr kumimoji="1" lang="ja-JP" altLang="en-US" dirty="0"/>
              <a:t>座標について細かく移動処理する必要がある</a:t>
            </a:r>
            <a:endParaRPr kumimoji="1" lang="en-US" altLang="ja-JP" dirty="0"/>
          </a:p>
          <a:p>
            <a:r>
              <a:rPr kumimoji="1" lang="ja-JP" altLang="en-US" dirty="0"/>
              <a:t>各計測点で複数の周波数を照射する必要がある</a:t>
            </a:r>
          </a:p>
        </p:txBody>
      </p:sp>
      <p:sp>
        <p:nvSpPr>
          <p:cNvPr id="9" name="テキスト ボックス 8">
            <a:extLst>
              <a:ext uri="{FF2B5EF4-FFF2-40B4-BE49-F238E27FC236}">
                <a16:creationId xmlns:a16="http://schemas.microsoft.com/office/drawing/2014/main" id="{60395430-92EB-8710-318C-F02DB20DFF1F}"/>
              </a:ext>
            </a:extLst>
          </p:cNvPr>
          <p:cNvSpPr txBox="1"/>
          <p:nvPr/>
        </p:nvSpPr>
        <p:spPr>
          <a:xfrm>
            <a:off x="5724525" y="5334000"/>
            <a:ext cx="5724525" cy="646331"/>
          </a:xfrm>
          <a:prstGeom prst="rect">
            <a:avLst/>
          </a:prstGeom>
          <a:noFill/>
        </p:spPr>
        <p:txBody>
          <a:bodyPr wrap="square" rtlCol="0">
            <a:spAutoFit/>
          </a:bodyPr>
          <a:lstStyle/>
          <a:p>
            <a:r>
              <a:rPr kumimoji="1" lang="ja-JP" altLang="en-US" dirty="0"/>
              <a:t>→計測時間を短縮しながら位置、形状を推定できるようにしたい</a:t>
            </a:r>
            <a:endParaRPr kumimoji="1" lang="en-US" altLang="ja-JP" dirty="0"/>
          </a:p>
        </p:txBody>
      </p:sp>
      <p:pic>
        <p:nvPicPr>
          <p:cNvPr id="3" name="図 2">
            <a:extLst>
              <a:ext uri="{FF2B5EF4-FFF2-40B4-BE49-F238E27FC236}">
                <a16:creationId xmlns:a16="http://schemas.microsoft.com/office/drawing/2014/main" id="{DF6892A2-C3FE-FAEA-1AFC-974C480B3692}"/>
              </a:ext>
            </a:extLst>
          </p:cNvPr>
          <p:cNvPicPr>
            <a:picLocks noChangeAspect="1"/>
          </p:cNvPicPr>
          <p:nvPr/>
        </p:nvPicPr>
        <p:blipFill rotWithShape="1">
          <a:blip r:embed="rId2"/>
          <a:srcRect t="9509" r="1016"/>
          <a:stretch/>
        </p:blipFill>
        <p:spPr>
          <a:xfrm>
            <a:off x="6230224" y="2172853"/>
            <a:ext cx="3463854" cy="2896333"/>
          </a:xfrm>
          <a:prstGeom prst="rect">
            <a:avLst/>
          </a:prstGeom>
        </p:spPr>
      </p:pic>
      <p:sp>
        <p:nvSpPr>
          <p:cNvPr id="4" name="スライド番号プレースホルダー 3">
            <a:extLst>
              <a:ext uri="{FF2B5EF4-FFF2-40B4-BE49-F238E27FC236}">
                <a16:creationId xmlns:a16="http://schemas.microsoft.com/office/drawing/2014/main" id="{7674E334-1C4D-1C2B-1E69-7E5B295A57C1}"/>
              </a:ext>
            </a:extLst>
          </p:cNvPr>
          <p:cNvSpPr>
            <a:spLocks noGrp="1"/>
          </p:cNvSpPr>
          <p:nvPr>
            <p:ph type="sldNum" sz="quarter" idx="12"/>
          </p:nvPr>
        </p:nvSpPr>
        <p:spPr/>
        <p:txBody>
          <a:bodyPr/>
          <a:lstStyle/>
          <a:p>
            <a:fld id="{9EA54824-77AC-4A70-9CE4-CDF5E31B0B2B}" type="slidenum">
              <a:rPr kumimoji="1" lang="ja-JP" altLang="en-US" smtClean="0"/>
              <a:t>4</a:t>
            </a:fld>
            <a:endParaRPr kumimoji="1" lang="ja-JP" altLang="en-US"/>
          </a:p>
        </p:txBody>
      </p:sp>
      <p:pic>
        <p:nvPicPr>
          <p:cNvPr id="11" name="図 10">
            <a:extLst>
              <a:ext uri="{FF2B5EF4-FFF2-40B4-BE49-F238E27FC236}">
                <a16:creationId xmlns:a16="http://schemas.microsoft.com/office/drawing/2014/main" id="{0F4E67F6-5AC8-82CA-5D2D-E602BB39158B}"/>
              </a:ext>
            </a:extLst>
          </p:cNvPr>
          <p:cNvPicPr>
            <a:picLocks noChangeAspect="1"/>
          </p:cNvPicPr>
          <p:nvPr/>
        </p:nvPicPr>
        <p:blipFill>
          <a:blip r:embed="rId3"/>
          <a:stretch>
            <a:fillRect/>
          </a:stretch>
        </p:blipFill>
        <p:spPr>
          <a:xfrm>
            <a:off x="-140648" y="1308091"/>
            <a:ext cx="6370872" cy="5230821"/>
          </a:xfrm>
          <a:prstGeom prst="rect">
            <a:avLst/>
          </a:prstGeom>
        </p:spPr>
      </p:pic>
    </p:spTree>
    <p:extLst>
      <p:ext uri="{BB962C8B-B14F-4D97-AF65-F5344CB8AC3E}">
        <p14:creationId xmlns:p14="http://schemas.microsoft.com/office/powerpoint/2010/main" val="3793502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・ポアンカレ球から推定できないか</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・パイプを垂直にするとポアンカレ球上でも</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垂直偏波</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(-1,0,0)</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に表示される傾向にある</a:t>
            </a:r>
          </a:p>
        </p:txBody>
      </p:sp>
    </p:spTree>
    <p:extLst>
      <p:ext uri="{BB962C8B-B14F-4D97-AF65-F5344CB8AC3E}">
        <p14:creationId xmlns:p14="http://schemas.microsoft.com/office/powerpoint/2010/main" val="2910079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ポアンカレ球上でどの点に近いかでパイプの向きが推定できるのではないか</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（例</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(1,0,0)</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の点に近い：パイプが平行</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(-1,0,0)</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の点に近い：パイプが垂直</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8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x,y</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)×201(</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周波数軸</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の点についてポアンカレ球座標</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8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x,y,z</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を計算して</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(1,0,0),(-1,0,0),(0,1,0),(0,-1,0)</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の点のどれと最も近いか計算した</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581236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92E1D-532B-4343-855D-235CD69FFFAA}"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垂直</a:t>
            </a:r>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垂直</a:t>
            </a:r>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45</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8046966" y="2275095"/>
            <a:ext cx="314001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lang="ja-JP" altLang="en-US" dirty="0">
                <a:solidFill>
                  <a:prstClr val="black"/>
                </a:solidFill>
                <a:latin typeface="游ゴシック" panose="020F0502020204030204"/>
                <a:ea typeface="游ゴシック" panose="020B0400000000000000" pitchFamily="50" charset="-128"/>
              </a:rPr>
              <a:t>水平、垂直の時それぞれから向きを推定することはできた</a:t>
            </a:r>
            <a:endParaRPr lang="en-US" altLang="ja-JP" dirty="0">
              <a:solidFill>
                <a:prstClr val="black"/>
              </a:solidFill>
              <a:latin typeface="游ゴシック" panose="020F0502020204030204"/>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・水平時にデータの偏りが大きすぎるのはプールのヘリの影響もありそう</a:t>
            </a:r>
          </a:p>
        </p:txBody>
      </p:sp>
    </p:spTree>
    <p:extLst>
      <p:ext uri="{BB962C8B-B14F-4D97-AF65-F5344CB8AC3E}">
        <p14:creationId xmlns:p14="http://schemas.microsoft.com/office/powerpoint/2010/main" val="361395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D21015A-B47B-666D-E543-7CB27DBA3FB0}"/>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sp>
        <p:nvSpPr>
          <p:cNvPr id="3" name="テキスト ボックス 2">
            <a:extLst>
              <a:ext uri="{FF2B5EF4-FFF2-40B4-BE49-F238E27FC236}">
                <a16:creationId xmlns:a16="http://schemas.microsoft.com/office/drawing/2014/main" id="{CFD52DD7-068C-640E-A6C6-F0FE72DA4D6C}"/>
              </a:ext>
            </a:extLst>
          </p:cNvPr>
          <p:cNvSpPr txBox="1"/>
          <p:nvPr/>
        </p:nvSpPr>
        <p:spPr>
          <a:xfrm>
            <a:off x="1409350" y="553674"/>
            <a:ext cx="5327010" cy="707886"/>
          </a:xfrm>
          <a:prstGeom prst="rect">
            <a:avLst/>
          </a:prstGeom>
          <a:noFill/>
        </p:spPr>
        <p:txBody>
          <a:bodyPr wrap="square" rtlCol="0">
            <a:spAutoFit/>
          </a:bodyPr>
          <a:lstStyle/>
          <a:p>
            <a:r>
              <a:rPr kumimoji="1" lang="ja-JP" altLang="en-US" sz="4000" dirty="0"/>
              <a:t>まとめと展望</a:t>
            </a:r>
          </a:p>
        </p:txBody>
      </p:sp>
      <p:sp>
        <p:nvSpPr>
          <p:cNvPr id="4" name="テキスト ボックス 3">
            <a:extLst>
              <a:ext uri="{FF2B5EF4-FFF2-40B4-BE49-F238E27FC236}">
                <a16:creationId xmlns:a16="http://schemas.microsoft.com/office/drawing/2014/main" id="{EE09E37D-2DFF-AFCB-2AFD-C63765D18F8C}"/>
              </a:ext>
            </a:extLst>
          </p:cNvPr>
          <p:cNvSpPr txBox="1"/>
          <p:nvPr/>
        </p:nvSpPr>
        <p:spPr>
          <a:xfrm>
            <a:off x="1188720" y="1699957"/>
            <a:ext cx="9052560" cy="369332"/>
          </a:xfrm>
          <a:prstGeom prst="rect">
            <a:avLst/>
          </a:prstGeom>
          <a:noFill/>
        </p:spPr>
        <p:txBody>
          <a:bodyPr wrap="square" rtlCol="0">
            <a:spAutoFit/>
          </a:bodyPr>
          <a:lstStyle/>
          <a:p>
            <a:r>
              <a:rPr lang="ja-JP" altLang="en-US" dirty="0"/>
              <a:t>・</a:t>
            </a:r>
            <a:r>
              <a:rPr lang="en-US" altLang="ja-JP" dirty="0"/>
              <a:t>DOP</a:t>
            </a:r>
            <a:r>
              <a:rPr lang="ja-JP" altLang="en-US" dirty="0"/>
              <a:t>を用いた圧縮センシングの計算式の見直し</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160466C-36D8-3728-7FD4-0F8AE58A26C8}"/>
                  </a:ext>
                </a:extLst>
              </p:cNvPr>
              <p:cNvSpPr txBox="1"/>
              <p:nvPr/>
            </p:nvSpPr>
            <p:spPr>
              <a:xfrm>
                <a:off x="801148" y="2435594"/>
                <a:ext cx="65434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e>
                        <m:sup>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d>
                        <m:d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𝑟</m:t>
                          </m:r>
                        </m:e>
                      </m:d>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m:rPr>
                          <m:sty m:val="p"/>
                        </m:rPr>
                        <a:rPr kumimoji="1" lang="en-US" altLang="ja-JP" sz="3600" b="0" i="1" u="none" strike="noStrike" kern="1200" cap="none" spc="0" normalizeH="0" baseline="0" noProof="0">
                          <a:ln>
                            <a:noFill/>
                          </a:ln>
                          <a:solidFill>
                            <a:prstClr val="black"/>
                          </a:solidFill>
                          <a:effectLst/>
                          <a:uLnTx/>
                          <a:uFillTx/>
                          <a:latin typeface="Cambria Math" panose="02040503050406030204" pitchFamily="18" charset="0"/>
                          <a:cs typeface="+mn-cs"/>
                        </a:rPr>
                        <m:t>λ</m:t>
                      </m:r>
                      <m:r>
                        <m:rPr>
                          <m:sty m:val="p"/>
                        </m:rPr>
                        <a:rPr kumimoji="1" lang="en-US" altLang="ja-JP" sz="3600" b="0" i="0" u="none" strike="noStrike" kern="1200" cap="none" spc="0" normalizeH="0" baseline="0" noProof="0" smtClean="0">
                          <a:ln>
                            <a:noFill/>
                          </a:ln>
                          <a:solidFill>
                            <a:prstClr val="black"/>
                          </a:solidFill>
                          <a:effectLst/>
                          <a:uLnTx/>
                          <a:uFillTx/>
                          <a:latin typeface="Cambria Math" panose="02040503050406030204" pitchFamily="18" charset="0"/>
                          <a:cs typeface="+mn-cs"/>
                        </a:rPr>
                        <m:t>DOP</m:t>
                      </m:r>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3600" b="0" i="0"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m:rPr>
                              <m:sty m:val="p"/>
                            </m:rPr>
                            <a:rPr kumimoji="1" lang="en-US" altLang="ja-JP" sz="3600" b="0" i="1" u="none" strike="noStrike" kern="1200" cap="none" spc="0" normalizeH="0" baseline="0" noProof="0">
                              <a:ln>
                                <a:noFill/>
                              </a:ln>
                              <a:solidFill>
                                <a:prstClr val="black"/>
                              </a:solidFill>
                              <a:effectLst/>
                              <a:uLnTx/>
                              <a:uFillTx/>
                              <a:latin typeface="Cambria Math" panose="02040503050406030204" pitchFamily="18" charset="0"/>
                              <a:cs typeface="+mn-cs"/>
                            </a:rPr>
                            <m:t>λ</m:t>
                          </m:r>
                        </m:e>
                      </m:d>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d>
                        <m:d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𝑟</m:t>
                          </m:r>
                        </m:e>
                      </m:d>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5" name="テキスト ボックス 4">
                <a:extLst>
                  <a:ext uri="{FF2B5EF4-FFF2-40B4-BE49-F238E27FC236}">
                    <a16:creationId xmlns:a16="http://schemas.microsoft.com/office/drawing/2014/main" id="{9160466C-36D8-3728-7FD4-0F8AE58A26C8}"/>
                  </a:ext>
                </a:extLst>
              </p:cNvPr>
              <p:cNvSpPr txBox="1">
                <a:spLocks noRot="1" noChangeAspect="1" noMove="1" noResize="1" noEditPoints="1" noAdjustHandles="1" noChangeArrowheads="1" noChangeShapeType="1" noTextEdit="1"/>
              </p:cNvSpPr>
              <p:nvPr/>
            </p:nvSpPr>
            <p:spPr>
              <a:xfrm>
                <a:off x="801148" y="2435594"/>
                <a:ext cx="6543413" cy="646331"/>
              </a:xfrm>
              <a:prstGeom prst="rect">
                <a:avLst/>
              </a:prstGeom>
              <a:blipFill>
                <a:blip r:embed="rId2"/>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042849F-4293-2EE6-2842-15BD7FAD057D}"/>
              </a:ext>
            </a:extLst>
          </p:cNvPr>
          <p:cNvSpPr txBox="1"/>
          <p:nvPr/>
        </p:nvSpPr>
        <p:spPr>
          <a:xfrm>
            <a:off x="1306286" y="3776076"/>
            <a:ext cx="8412480" cy="646331"/>
          </a:xfrm>
          <a:prstGeom prst="rect">
            <a:avLst/>
          </a:prstGeom>
          <a:noFill/>
        </p:spPr>
        <p:txBody>
          <a:bodyPr wrap="square" rtlCol="0">
            <a:spAutoFit/>
          </a:bodyPr>
          <a:lstStyle/>
          <a:p>
            <a:r>
              <a:rPr kumimoji="1" lang="ja-JP" altLang="en-US" dirty="0"/>
              <a:t>・ポアンカレ球を用いた向き推定の手法も式として定める</a:t>
            </a:r>
            <a:endParaRPr kumimoji="1" lang="en-US" altLang="ja-JP" dirty="0"/>
          </a:p>
          <a:p>
            <a:r>
              <a:rPr lang="ja-JP" altLang="en-US" dirty="0"/>
              <a:t>・パイプの散乱のモデルを再考</a:t>
            </a:r>
            <a:endParaRPr kumimoji="1" lang="ja-JP" altLang="en-US" dirty="0"/>
          </a:p>
        </p:txBody>
      </p:sp>
    </p:spTree>
    <p:extLst>
      <p:ext uri="{BB962C8B-B14F-4D97-AF65-F5344CB8AC3E}">
        <p14:creationId xmlns:p14="http://schemas.microsoft.com/office/powerpoint/2010/main" val="3534167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9BDAE0-D0AA-8B9B-32E7-A2738A5CEA10}"/>
              </a:ext>
            </a:extLst>
          </p:cNvPr>
          <p:cNvSpPr>
            <a:spLocks noGrp="1"/>
          </p:cNvSpPr>
          <p:nvPr>
            <p:ph type="title"/>
          </p:nvPr>
        </p:nvSpPr>
        <p:spPr>
          <a:xfrm>
            <a:off x="838200" y="418570"/>
            <a:ext cx="10515600" cy="524935"/>
          </a:xfrm>
        </p:spPr>
        <p:txBody>
          <a:bodyPr>
            <a:normAutofit/>
          </a:bodyPr>
          <a:lstStyle/>
          <a:p>
            <a:r>
              <a:rPr kumimoji="1" lang="ja-JP" altLang="en-US" sz="2800" dirty="0"/>
              <a:t>圧縮センシング</a:t>
            </a:r>
          </a:p>
        </p:txBody>
      </p:sp>
      <p:sp>
        <p:nvSpPr>
          <p:cNvPr id="3" name="コンテンツ プレースホルダー 2">
            <a:extLst>
              <a:ext uri="{FF2B5EF4-FFF2-40B4-BE49-F238E27FC236}">
                <a16:creationId xmlns:a16="http://schemas.microsoft.com/office/drawing/2014/main" id="{F239B339-C9FF-4BAB-0FFA-3295C69BBF90}"/>
              </a:ext>
            </a:extLst>
          </p:cNvPr>
          <p:cNvSpPr>
            <a:spLocks noGrp="1"/>
          </p:cNvSpPr>
          <p:nvPr>
            <p:ph idx="1"/>
          </p:nvPr>
        </p:nvSpPr>
        <p:spPr>
          <a:xfrm>
            <a:off x="764721" y="1967971"/>
            <a:ext cx="10515600" cy="4890029"/>
          </a:xfrm>
        </p:spPr>
        <p:txBody>
          <a:bodyPr>
            <a:normAutofit/>
          </a:bodyPr>
          <a:lstStyle/>
          <a:p>
            <a:r>
              <a:rPr lang="ja-JP" altLang="en-US" sz="3600" b="0" i="0" dirty="0">
                <a:effectLst/>
                <a:latin typeface="Courier New" panose="02070309020205020404" pitchFamily="49" charset="0"/>
              </a:rPr>
              <a:t>圧縮センシングとは、対象となる信号をできるだけ少ない観察点数から復元する技術</a:t>
            </a:r>
            <a:endParaRPr lang="en-US" altLang="ja-JP" sz="3600" b="0" i="0" dirty="0">
              <a:effectLst/>
              <a:latin typeface="Courier New" panose="02070309020205020404" pitchFamily="49" charset="0"/>
            </a:endParaRPr>
          </a:p>
          <a:p>
            <a:r>
              <a:rPr lang="ja-JP" altLang="en-US" sz="3600" b="0" i="0" dirty="0">
                <a:effectLst/>
                <a:latin typeface="Courier New" panose="02070309020205020404" pitchFamily="49" charset="0"/>
              </a:rPr>
              <a:t>まばらな計測点からデータを補間</a:t>
            </a:r>
            <a:endParaRPr lang="en-US" altLang="ja-JP" sz="3600" b="0" i="0" dirty="0">
              <a:effectLst/>
              <a:latin typeface="Courier New" panose="02070309020205020404" pitchFamily="49" charset="0"/>
            </a:endParaRPr>
          </a:p>
          <a:p>
            <a:pPr marL="0" indent="0">
              <a:buNone/>
            </a:pPr>
            <a:r>
              <a:rPr lang="ja-JP" altLang="en-US" sz="3600" dirty="0">
                <a:latin typeface="Courier New" panose="02070309020205020404" pitchFamily="49" charset="0"/>
              </a:rPr>
              <a:t>→</a:t>
            </a:r>
            <a:r>
              <a:rPr lang="ja-JP" altLang="en-US" sz="3600" b="0" i="0" dirty="0">
                <a:effectLst/>
                <a:latin typeface="Courier New" panose="02070309020205020404" pitchFamily="49" charset="0"/>
              </a:rPr>
              <a:t>データ処理にかかる時間を短縮</a:t>
            </a:r>
            <a:endParaRPr kumimoji="1" lang="ja-JP" altLang="en-US" sz="3600" dirty="0"/>
          </a:p>
        </p:txBody>
      </p:sp>
      <p:sp>
        <p:nvSpPr>
          <p:cNvPr id="4" name="スライド番号プレースホルダー 3">
            <a:extLst>
              <a:ext uri="{FF2B5EF4-FFF2-40B4-BE49-F238E27FC236}">
                <a16:creationId xmlns:a16="http://schemas.microsoft.com/office/drawing/2014/main" id="{C79BD460-7AAF-4F28-9565-9CDA676A353A}"/>
              </a:ext>
            </a:extLst>
          </p:cNvPr>
          <p:cNvSpPr>
            <a:spLocks noGrp="1"/>
          </p:cNvSpPr>
          <p:nvPr>
            <p:ph type="sldNum" sz="quarter" idx="12"/>
          </p:nvPr>
        </p:nvSpPr>
        <p:spPr/>
        <p:txBody>
          <a:bodyPr/>
          <a:lstStyle/>
          <a:p>
            <a:fld id="{9EA54824-77AC-4A70-9CE4-CDF5E31B0B2B}" type="slidenum">
              <a:rPr kumimoji="1" lang="ja-JP" altLang="en-US" smtClean="0"/>
              <a:t>5</a:t>
            </a:fld>
            <a:endParaRPr kumimoji="1" lang="ja-JP" altLang="en-US"/>
          </a:p>
        </p:txBody>
      </p:sp>
    </p:spTree>
    <p:extLst>
      <p:ext uri="{BB962C8B-B14F-4D97-AF65-F5344CB8AC3E}">
        <p14:creationId xmlns:p14="http://schemas.microsoft.com/office/powerpoint/2010/main" val="647653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130BE0DF-87B6-8F59-1287-991E37205DF4}"/>
              </a:ext>
            </a:extLst>
          </p:cNvPr>
          <p:cNvPicPr>
            <a:picLocks noChangeAspect="1"/>
          </p:cNvPicPr>
          <p:nvPr/>
        </p:nvPicPr>
        <p:blipFill rotWithShape="1">
          <a:blip r:embed="rId2">
            <a:extLst>
              <a:ext uri="{28A0092B-C50C-407E-A947-70E740481C1C}">
                <a14:useLocalDpi xmlns:a14="http://schemas.microsoft.com/office/drawing/2010/main" val="0"/>
              </a:ext>
            </a:extLst>
          </a:blip>
          <a:srcRect l="21797" t="6388" b="10119"/>
          <a:stretch/>
        </p:blipFill>
        <p:spPr>
          <a:xfrm>
            <a:off x="1" y="2047875"/>
            <a:ext cx="6426472" cy="3859369"/>
          </a:xfrm>
          <a:prstGeom prst="rect">
            <a:avLst/>
          </a:prstGeom>
        </p:spPr>
      </p:pic>
      <p:sp>
        <p:nvSpPr>
          <p:cNvPr id="2" name="タイトル 1">
            <a:extLst>
              <a:ext uri="{FF2B5EF4-FFF2-40B4-BE49-F238E27FC236}">
                <a16:creationId xmlns:a16="http://schemas.microsoft.com/office/drawing/2014/main" id="{48C96FB1-192E-815F-239D-88F24718C461}"/>
              </a:ext>
            </a:extLst>
          </p:cNvPr>
          <p:cNvSpPr>
            <a:spLocks noGrp="1"/>
          </p:cNvSpPr>
          <p:nvPr>
            <p:ph type="title"/>
          </p:nvPr>
        </p:nvSpPr>
        <p:spPr>
          <a:xfrm>
            <a:off x="838200" y="365126"/>
            <a:ext cx="6039678" cy="745218"/>
          </a:xfrm>
        </p:spPr>
        <p:txBody>
          <a:bodyPr>
            <a:normAutofit/>
          </a:bodyPr>
          <a:lstStyle/>
          <a:p>
            <a:r>
              <a:rPr lang="ja-JP" altLang="en-US" sz="2800" dirty="0"/>
              <a:t>モデル内一様性による圧縮</a:t>
            </a:r>
            <a:endParaRPr kumimoji="1" lang="ja-JP" altLang="en-US" sz="2800" dirty="0"/>
          </a:p>
        </p:txBody>
      </p:sp>
      <p:sp>
        <p:nvSpPr>
          <p:cNvPr id="6" name="テキスト ボックス 5">
            <a:extLst>
              <a:ext uri="{FF2B5EF4-FFF2-40B4-BE49-F238E27FC236}">
                <a16:creationId xmlns:a16="http://schemas.microsoft.com/office/drawing/2014/main" id="{16C4B8B6-10B5-A144-6EC3-6059C804B140}"/>
              </a:ext>
            </a:extLst>
          </p:cNvPr>
          <p:cNvSpPr txBox="1"/>
          <p:nvPr/>
        </p:nvSpPr>
        <p:spPr>
          <a:xfrm>
            <a:off x="718457" y="1191986"/>
            <a:ext cx="8907236" cy="461665"/>
          </a:xfrm>
          <a:prstGeom prst="rect">
            <a:avLst/>
          </a:prstGeom>
          <a:noFill/>
        </p:spPr>
        <p:txBody>
          <a:bodyPr wrap="square" rtlCol="0">
            <a:spAutoFit/>
          </a:bodyPr>
          <a:lstStyle/>
          <a:p>
            <a:r>
              <a:rPr kumimoji="1" lang="en-US" altLang="ja-JP" sz="2400" dirty="0" err="1"/>
              <a:t>R.Imai</a:t>
            </a:r>
            <a:r>
              <a:rPr kumimoji="1" lang="ja-JP" altLang="en-US" sz="2400" dirty="0"/>
              <a:t>らによる埋設物のモデル化</a:t>
            </a:r>
          </a:p>
        </p:txBody>
      </p:sp>
      <p:sp>
        <p:nvSpPr>
          <p:cNvPr id="7" name="テキスト ボックス 6">
            <a:extLst>
              <a:ext uri="{FF2B5EF4-FFF2-40B4-BE49-F238E27FC236}">
                <a16:creationId xmlns:a16="http://schemas.microsoft.com/office/drawing/2014/main" id="{55A559FF-FDDC-F0CD-927E-3957706A5340}"/>
              </a:ext>
            </a:extLst>
          </p:cNvPr>
          <p:cNvSpPr txBox="1"/>
          <p:nvPr/>
        </p:nvSpPr>
        <p:spPr>
          <a:xfrm>
            <a:off x="6010385" y="1910443"/>
            <a:ext cx="5343415" cy="2246769"/>
          </a:xfrm>
          <a:prstGeom prst="rect">
            <a:avLst/>
          </a:prstGeom>
          <a:noFill/>
        </p:spPr>
        <p:txBody>
          <a:bodyPr wrap="square" rtlCol="0">
            <a:spAutoFit/>
          </a:bodyPr>
          <a:lstStyle/>
          <a:p>
            <a:r>
              <a:rPr lang="ja-JP" altLang="en-US" sz="2000" b="0" i="0" dirty="0">
                <a:effectLst/>
                <a:latin typeface="Courier New" panose="02070309020205020404" pitchFamily="49" charset="0"/>
              </a:rPr>
              <a:t>その内部が一様性を持つようなモデルを仮定する。</a:t>
            </a:r>
            <a:endParaRPr lang="en-US" altLang="ja-JP" sz="2000" b="0" i="0" dirty="0">
              <a:effectLst/>
              <a:latin typeface="Courier New" panose="02070309020205020404" pitchFamily="49" charset="0"/>
            </a:endParaRPr>
          </a:p>
          <a:p>
            <a:r>
              <a:rPr lang="ja-JP" altLang="en-US" sz="2000" dirty="0">
                <a:latin typeface="Courier New" panose="02070309020205020404" pitchFamily="49" charset="0"/>
              </a:rPr>
              <a:t>：</a:t>
            </a:r>
            <a:r>
              <a:rPr lang="ja-JP" altLang="en-US" sz="2000" b="0" i="0" dirty="0">
                <a:effectLst/>
                <a:latin typeface="Courier New" panose="02070309020205020404" pitchFamily="49" charset="0"/>
              </a:rPr>
              <a:t>同じ材質</a:t>
            </a:r>
            <a:r>
              <a:rPr lang="ja-JP" altLang="en-US" sz="2000" dirty="0">
                <a:latin typeface="Courier New" panose="02070309020205020404" pitchFamily="49" charset="0"/>
              </a:rPr>
              <a:t>、表面状態</a:t>
            </a:r>
            <a:r>
              <a:rPr lang="ja-JP" altLang="en-US" sz="2000" b="0" i="0" dirty="0">
                <a:effectLst/>
                <a:latin typeface="Courier New" panose="02070309020205020404" pitchFamily="49" charset="0"/>
              </a:rPr>
              <a:t>のものは散乱特性が等しい、一様である</a:t>
            </a:r>
            <a:br>
              <a:rPr lang="ja-JP" altLang="en-US" sz="2000" dirty="0"/>
            </a:br>
            <a:r>
              <a:rPr lang="ja-JP" altLang="en-US" sz="2000" dirty="0"/>
              <a:t>・内部では一様、外部では一様でないところを探す</a:t>
            </a:r>
            <a:endParaRPr lang="en-US" altLang="ja-JP" sz="2000" dirty="0"/>
          </a:p>
          <a:p>
            <a:r>
              <a:rPr lang="ja-JP" altLang="en-US" sz="2000" dirty="0"/>
              <a:t>→埋設物が存在している</a:t>
            </a:r>
            <a:endParaRPr lang="en-US" altLang="ja-JP" sz="2000" dirty="0"/>
          </a:p>
        </p:txBody>
      </p:sp>
      <p:sp>
        <p:nvSpPr>
          <p:cNvPr id="12" name="テキスト ボックス 11">
            <a:extLst>
              <a:ext uri="{FF2B5EF4-FFF2-40B4-BE49-F238E27FC236}">
                <a16:creationId xmlns:a16="http://schemas.microsoft.com/office/drawing/2014/main" id="{834CF647-2CDA-83BA-324F-6C6B3E5B619C}"/>
              </a:ext>
            </a:extLst>
          </p:cNvPr>
          <p:cNvSpPr txBox="1"/>
          <p:nvPr/>
        </p:nvSpPr>
        <p:spPr>
          <a:xfrm>
            <a:off x="718457" y="6164036"/>
            <a:ext cx="10229850" cy="523220"/>
          </a:xfrm>
          <a:prstGeom prst="rect">
            <a:avLst/>
          </a:prstGeom>
          <a:noFill/>
        </p:spPr>
        <p:txBody>
          <a:bodyPr wrap="square" rtlCol="0">
            <a:spAutoFit/>
          </a:bodyPr>
          <a:lstStyle/>
          <a:p>
            <a:r>
              <a:rPr kumimoji="1" lang="en-US" altLang="ja-JP" sz="1400" dirty="0"/>
              <a:t>[1]</a:t>
            </a:r>
            <a:r>
              <a:rPr lang="en-US" altLang="ja-JP" sz="1400" dirty="0"/>
              <a:t> </a:t>
            </a:r>
            <a:r>
              <a:rPr lang="en-US" altLang="ja-JP" sz="1400" dirty="0" err="1"/>
              <a:t>Ryuta</a:t>
            </a:r>
            <a:r>
              <a:rPr lang="en-US" altLang="ja-JP" sz="1400" dirty="0"/>
              <a:t> Imai, </a:t>
            </a:r>
            <a:r>
              <a:rPr lang="en-US" altLang="ja-JP" sz="1400" dirty="0" err="1"/>
              <a:t>Yicheng</a:t>
            </a:r>
            <a:r>
              <a:rPr lang="en-US" altLang="ja-JP" sz="1400" dirty="0"/>
              <a:t> Song, Ryo </a:t>
            </a:r>
            <a:r>
              <a:rPr lang="en-US" altLang="ja-JP" sz="1400" dirty="0" err="1"/>
              <a:t>Natsuaki</a:t>
            </a:r>
            <a:r>
              <a:rPr lang="en-US" altLang="ja-JP" sz="1400" dirty="0"/>
              <a:t>, and Akira Hirose, Model-Based Homogeneity to Extend Compressed Sensing for Ground Penetrating Radar, IEEE TRANSACTIONS ON GEOSCIENCE AND REMOTE SENSING, VOL. 60, 2022</a:t>
            </a:r>
            <a:endParaRPr kumimoji="1" lang="ja-JP" altLang="en-US" sz="1400" dirty="0"/>
          </a:p>
        </p:txBody>
      </p:sp>
      <p:sp>
        <p:nvSpPr>
          <p:cNvPr id="3" name="スライド番号プレースホルダー 2">
            <a:extLst>
              <a:ext uri="{FF2B5EF4-FFF2-40B4-BE49-F238E27FC236}">
                <a16:creationId xmlns:a16="http://schemas.microsoft.com/office/drawing/2014/main" id="{F1E00534-0F52-A4D5-DFC1-E96EEE86DA78}"/>
              </a:ext>
            </a:extLst>
          </p:cNvPr>
          <p:cNvSpPr>
            <a:spLocks noGrp="1"/>
          </p:cNvSpPr>
          <p:nvPr>
            <p:ph type="sldNum" sz="quarter" idx="12"/>
          </p:nvPr>
        </p:nvSpPr>
        <p:spPr/>
        <p:txBody>
          <a:bodyPr/>
          <a:lstStyle/>
          <a:p>
            <a:fld id="{9EA54824-77AC-4A70-9CE4-CDF5E31B0B2B}" type="slidenum">
              <a:rPr kumimoji="1" lang="ja-JP" altLang="en-US" smtClean="0"/>
              <a:t>6</a:t>
            </a:fld>
            <a:endParaRPr kumimoji="1" lang="ja-JP" altLang="en-US"/>
          </a:p>
        </p:txBody>
      </p:sp>
    </p:spTree>
    <p:extLst>
      <p:ext uri="{BB962C8B-B14F-4D97-AF65-F5344CB8AC3E}">
        <p14:creationId xmlns:p14="http://schemas.microsoft.com/office/powerpoint/2010/main" val="46030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08248-D59F-61D7-9C26-5E9802BDF56D}"/>
              </a:ext>
            </a:extLst>
          </p:cNvPr>
          <p:cNvSpPr>
            <a:spLocks noGrp="1"/>
          </p:cNvSpPr>
          <p:nvPr>
            <p:ph type="title"/>
          </p:nvPr>
        </p:nvSpPr>
        <p:spPr>
          <a:xfrm>
            <a:off x="838200" y="365125"/>
            <a:ext cx="2753139" cy="530225"/>
          </a:xfrm>
        </p:spPr>
        <p:txBody>
          <a:bodyPr>
            <a:normAutofit/>
          </a:bodyPr>
          <a:lstStyle/>
          <a:p>
            <a:r>
              <a:rPr kumimoji="1" lang="ja-JP" altLang="en-US" sz="2800" dirty="0"/>
              <a:t>偏波</a:t>
            </a:r>
          </a:p>
        </p:txBody>
      </p:sp>
      <p:pic>
        <p:nvPicPr>
          <p:cNvPr id="7" name="図 6">
            <a:extLst>
              <a:ext uri="{FF2B5EF4-FFF2-40B4-BE49-F238E27FC236}">
                <a16:creationId xmlns:a16="http://schemas.microsoft.com/office/drawing/2014/main" id="{73B6AD9A-626D-CE48-2F68-4F52C47A2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3" y="3036815"/>
            <a:ext cx="11021290" cy="3821185"/>
          </a:xfrm>
          <a:prstGeom prst="rect">
            <a:avLst/>
          </a:prstGeom>
        </p:spPr>
      </p:pic>
      <p:sp>
        <p:nvSpPr>
          <p:cNvPr id="8" name="テキスト ボックス 7">
            <a:extLst>
              <a:ext uri="{FF2B5EF4-FFF2-40B4-BE49-F238E27FC236}">
                <a16:creationId xmlns:a16="http://schemas.microsoft.com/office/drawing/2014/main" id="{23A4D330-E0A6-699B-B876-3FBA468B4BF1}"/>
              </a:ext>
            </a:extLst>
          </p:cNvPr>
          <p:cNvSpPr txBox="1"/>
          <p:nvPr/>
        </p:nvSpPr>
        <p:spPr>
          <a:xfrm>
            <a:off x="7294090" y="895350"/>
            <a:ext cx="4654494" cy="2308324"/>
          </a:xfrm>
          <a:prstGeom prst="rect">
            <a:avLst/>
          </a:prstGeom>
          <a:noFill/>
        </p:spPr>
        <p:txBody>
          <a:bodyPr wrap="square" rtlCol="0">
            <a:spAutoFit/>
          </a:bodyPr>
          <a:lstStyle/>
          <a:p>
            <a:r>
              <a:rPr kumimoji="1" lang="ja-JP" altLang="en-US" sz="1600" dirty="0"/>
              <a:t>・電界と磁界が直交しながら伝搬する波に　　　おける電界の向き</a:t>
            </a:r>
            <a:endParaRPr kumimoji="1" lang="en-US" altLang="ja-JP" sz="1600" dirty="0"/>
          </a:p>
          <a:p>
            <a:r>
              <a:rPr lang="ja-JP" altLang="en-US" sz="1600" dirty="0"/>
              <a:t>・基本</a:t>
            </a:r>
            <a:r>
              <a:rPr lang="en-US" altLang="ja-JP" sz="1600" dirty="0"/>
              <a:t>GPR</a:t>
            </a:r>
            <a:r>
              <a:rPr lang="ja-JP" altLang="en-US" sz="1600" dirty="0"/>
              <a:t>は電磁波を照射し、返ってきた波の振幅、位相から目標物の情報を得る</a:t>
            </a:r>
            <a:endParaRPr lang="en-US" altLang="ja-JP" sz="1600" dirty="0"/>
          </a:p>
          <a:p>
            <a:r>
              <a:rPr kumimoji="1" lang="ja-JP" altLang="en-US" sz="1600" dirty="0"/>
              <a:t>のだが</a:t>
            </a:r>
            <a:r>
              <a:rPr kumimoji="1" lang="en-US" altLang="ja-JP" sz="1600" dirty="0"/>
              <a:t>..</a:t>
            </a:r>
          </a:p>
          <a:p>
            <a:r>
              <a:rPr kumimoji="1" lang="en-US" altLang="ja-JP" sz="1600" dirty="0"/>
              <a:t>[</a:t>
            </a:r>
            <a:r>
              <a:rPr lang="ja-JP" altLang="en-US" sz="1600" dirty="0"/>
              <a:t>線状物体と偏波の向き</a:t>
            </a:r>
            <a:r>
              <a:rPr kumimoji="1" lang="en-US" altLang="ja-JP" sz="1600" dirty="0"/>
              <a:t>]</a:t>
            </a:r>
          </a:p>
          <a:p>
            <a:r>
              <a:rPr lang="ja-JP" altLang="en-US" sz="1600" dirty="0"/>
              <a:t>パイプなどの線状物体の方向と偏波方向が</a:t>
            </a:r>
            <a:endParaRPr lang="en-US" altLang="ja-JP" sz="1600" dirty="0"/>
          </a:p>
          <a:p>
            <a:r>
              <a:rPr lang="ja-JP" altLang="en-US" sz="1600" dirty="0"/>
              <a:t>：平行なときに強い散乱</a:t>
            </a:r>
            <a:endParaRPr lang="en-US" altLang="ja-JP" sz="1600" dirty="0"/>
          </a:p>
          <a:p>
            <a:r>
              <a:rPr kumimoji="1" lang="ja-JP" altLang="en-US" sz="1600" dirty="0"/>
              <a:t>：垂直なときに弱い</a:t>
            </a:r>
            <a:r>
              <a:rPr lang="ja-JP" altLang="en-US" sz="1600" dirty="0"/>
              <a:t>散乱</a:t>
            </a:r>
            <a:endParaRPr kumimoji="1" lang="ja-JP" altLang="en-US" sz="1600" dirty="0"/>
          </a:p>
        </p:txBody>
      </p:sp>
      <p:sp>
        <p:nvSpPr>
          <p:cNvPr id="3" name="スライド番号プレースホルダー 2">
            <a:extLst>
              <a:ext uri="{FF2B5EF4-FFF2-40B4-BE49-F238E27FC236}">
                <a16:creationId xmlns:a16="http://schemas.microsoft.com/office/drawing/2014/main" id="{8557F79C-AFCC-BB27-ED88-D79F38D3774A}"/>
              </a:ext>
            </a:extLst>
          </p:cNvPr>
          <p:cNvSpPr>
            <a:spLocks noGrp="1"/>
          </p:cNvSpPr>
          <p:nvPr>
            <p:ph type="sldNum" sz="quarter" idx="12"/>
          </p:nvPr>
        </p:nvSpPr>
        <p:spPr/>
        <p:txBody>
          <a:bodyPr/>
          <a:lstStyle/>
          <a:p>
            <a:fld id="{9EA54824-77AC-4A70-9CE4-CDF5E31B0B2B}" type="slidenum">
              <a:rPr kumimoji="1" lang="ja-JP" altLang="en-US" smtClean="0"/>
              <a:t>7</a:t>
            </a:fld>
            <a:endParaRPr kumimoji="1" lang="ja-JP" altLang="en-US"/>
          </a:p>
        </p:txBody>
      </p:sp>
      <p:pic>
        <p:nvPicPr>
          <p:cNvPr id="10" name="図 9" descr="ダイアグラム&#10;&#10;自動的に生成された説明">
            <a:extLst>
              <a:ext uri="{FF2B5EF4-FFF2-40B4-BE49-F238E27FC236}">
                <a16:creationId xmlns:a16="http://schemas.microsoft.com/office/drawing/2014/main" id="{3267A329-BAD2-0CAC-B1DA-3DBD52C3A651}"/>
              </a:ext>
            </a:extLst>
          </p:cNvPr>
          <p:cNvPicPr>
            <a:picLocks noChangeAspect="1"/>
          </p:cNvPicPr>
          <p:nvPr/>
        </p:nvPicPr>
        <p:blipFill rotWithShape="1">
          <a:blip r:embed="rId3">
            <a:extLst>
              <a:ext uri="{28A0092B-C50C-407E-A947-70E740481C1C}">
                <a14:useLocalDpi xmlns:a14="http://schemas.microsoft.com/office/drawing/2010/main" val="0"/>
              </a:ext>
            </a:extLst>
          </a:blip>
          <a:srcRect t="4227" r="8531" b="24346"/>
          <a:stretch/>
        </p:blipFill>
        <p:spPr>
          <a:xfrm>
            <a:off x="1057012" y="895350"/>
            <a:ext cx="5427678" cy="2384119"/>
          </a:xfrm>
          <a:prstGeom prst="rect">
            <a:avLst/>
          </a:prstGeom>
        </p:spPr>
      </p:pic>
    </p:spTree>
    <p:extLst>
      <p:ext uri="{BB962C8B-B14F-4D97-AF65-F5344CB8AC3E}">
        <p14:creationId xmlns:p14="http://schemas.microsoft.com/office/powerpoint/2010/main" val="294632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C1F3C8-359E-7A1E-A38C-8D780BDFD3BE}"/>
              </a:ext>
            </a:extLst>
          </p:cNvPr>
          <p:cNvSpPr>
            <a:spLocks noGrp="1"/>
          </p:cNvSpPr>
          <p:nvPr>
            <p:ph type="title"/>
          </p:nvPr>
        </p:nvSpPr>
        <p:spPr>
          <a:xfrm>
            <a:off x="838200" y="365126"/>
            <a:ext cx="5880652" cy="851354"/>
          </a:xfrm>
        </p:spPr>
        <p:txBody>
          <a:bodyPr>
            <a:normAutofit/>
          </a:bodyPr>
          <a:lstStyle/>
          <a:p>
            <a:r>
              <a:rPr kumimoji="1" lang="ja-JP" altLang="en-US" sz="2800" dirty="0"/>
              <a:t>提案手法</a:t>
            </a:r>
            <a:r>
              <a:rPr kumimoji="1" lang="en-US" altLang="ja-JP" sz="2800" dirty="0"/>
              <a:t>(</a:t>
            </a:r>
            <a:r>
              <a:rPr lang="ja-JP" altLang="en-US" sz="2800" dirty="0"/>
              <a:t>モデル化を用いた圧縮</a:t>
            </a:r>
            <a:r>
              <a:rPr kumimoji="1" lang="en-US" altLang="ja-JP" sz="2800" dirty="0"/>
              <a:t>)</a:t>
            </a:r>
            <a:endParaRPr kumimoji="1" lang="ja-JP" altLang="en-US" sz="2800" dirty="0"/>
          </a:p>
        </p:txBody>
      </p:sp>
      <p:sp>
        <p:nvSpPr>
          <p:cNvPr id="10" name="テキスト ボックス 9">
            <a:extLst>
              <a:ext uri="{FF2B5EF4-FFF2-40B4-BE49-F238E27FC236}">
                <a16:creationId xmlns:a16="http://schemas.microsoft.com/office/drawing/2014/main" id="{7A59D0CE-67BC-8D8F-D2FC-5DB739741887}"/>
              </a:ext>
            </a:extLst>
          </p:cNvPr>
          <p:cNvSpPr txBox="1"/>
          <p:nvPr/>
        </p:nvSpPr>
        <p:spPr>
          <a:xfrm>
            <a:off x="562063" y="1216480"/>
            <a:ext cx="5268286" cy="2246769"/>
          </a:xfrm>
          <a:prstGeom prst="rect">
            <a:avLst/>
          </a:prstGeom>
          <a:noFill/>
        </p:spPr>
        <p:txBody>
          <a:bodyPr wrap="square" rtlCol="0">
            <a:spAutoFit/>
          </a:bodyPr>
          <a:lstStyle/>
          <a:p>
            <a:r>
              <a:rPr kumimoji="1" lang="ja-JP" altLang="en-US" sz="2000" dirty="0"/>
              <a:t>・</a:t>
            </a:r>
            <a:r>
              <a:rPr lang="ja-JP" altLang="en-US" sz="2000" dirty="0"/>
              <a:t>パイプのモデル化を行う</a:t>
            </a:r>
            <a:endParaRPr lang="en-US" altLang="ja-JP" sz="2000" dirty="0"/>
          </a:p>
          <a:p>
            <a:r>
              <a:rPr kumimoji="1" lang="ja-JP" altLang="en-US" sz="2000" dirty="0"/>
              <a:t>・上記モデルから一様性を考え、まばらな計測で済むようにする</a:t>
            </a:r>
            <a:endParaRPr kumimoji="1" lang="en-US" altLang="ja-JP" sz="2000" dirty="0"/>
          </a:p>
          <a:p>
            <a:r>
              <a:rPr lang="ja-JP" altLang="en-US" sz="2000" dirty="0"/>
              <a:t>・新規性として偏波の情報も考慮し、偏波の向きとパイプの向きによってどのように散乱の様子が異なるか考える</a:t>
            </a:r>
            <a:endParaRPr lang="en-US" altLang="ja-JP" sz="2000" dirty="0"/>
          </a:p>
          <a:p>
            <a:r>
              <a:rPr lang="ja-JP" altLang="en-US" sz="2000" dirty="0"/>
              <a:t>→測定点数が減らせるようにする</a:t>
            </a:r>
            <a:endParaRPr kumimoji="1" lang="en-US" altLang="ja-JP" sz="2000" dirty="0"/>
          </a:p>
        </p:txBody>
      </p:sp>
      <p:pic>
        <p:nvPicPr>
          <p:cNvPr id="14" name="図 13">
            <a:extLst>
              <a:ext uri="{FF2B5EF4-FFF2-40B4-BE49-F238E27FC236}">
                <a16:creationId xmlns:a16="http://schemas.microsoft.com/office/drawing/2014/main" id="{6BF208BA-1702-6C1D-BED3-FF282792416F}"/>
              </a:ext>
            </a:extLst>
          </p:cNvPr>
          <p:cNvPicPr>
            <a:picLocks noChangeAspect="1"/>
          </p:cNvPicPr>
          <p:nvPr/>
        </p:nvPicPr>
        <p:blipFill>
          <a:blip r:embed="rId2"/>
          <a:stretch>
            <a:fillRect/>
          </a:stretch>
        </p:blipFill>
        <p:spPr>
          <a:xfrm>
            <a:off x="5830349" y="1065593"/>
            <a:ext cx="6492412" cy="4395640"/>
          </a:xfrm>
          <a:prstGeom prst="rect">
            <a:avLst/>
          </a:prstGeom>
        </p:spPr>
      </p:pic>
      <p:sp>
        <p:nvSpPr>
          <p:cNvPr id="3" name="スライド番号プレースホルダー 2">
            <a:extLst>
              <a:ext uri="{FF2B5EF4-FFF2-40B4-BE49-F238E27FC236}">
                <a16:creationId xmlns:a16="http://schemas.microsoft.com/office/drawing/2014/main" id="{A88FD01C-79D6-5E62-480E-3977A5D12F23}"/>
              </a:ext>
            </a:extLst>
          </p:cNvPr>
          <p:cNvSpPr>
            <a:spLocks noGrp="1"/>
          </p:cNvSpPr>
          <p:nvPr>
            <p:ph type="sldNum" sz="quarter" idx="12"/>
          </p:nvPr>
        </p:nvSpPr>
        <p:spPr/>
        <p:txBody>
          <a:bodyPr/>
          <a:lstStyle/>
          <a:p>
            <a:fld id="{9EA54824-77AC-4A70-9CE4-CDF5E31B0B2B}" type="slidenum">
              <a:rPr kumimoji="1" lang="ja-JP" altLang="en-US" smtClean="0"/>
              <a:t>8</a:t>
            </a:fld>
            <a:endParaRPr kumimoji="1" lang="ja-JP" altLang="en-US"/>
          </a:p>
        </p:txBody>
      </p:sp>
      <p:pic>
        <p:nvPicPr>
          <p:cNvPr id="6" name="図 5" descr="図形&#10;&#10;中程度の精度で自動的に生成された説明">
            <a:extLst>
              <a:ext uri="{FF2B5EF4-FFF2-40B4-BE49-F238E27FC236}">
                <a16:creationId xmlns:a16="http://schemas.microsoft.com/office/drawing/2014/main" id="{488B3CCE-27EF-2AE1-59B4-CF34C9D29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89" y="3419140"/>
            <a:ext cx="7292098" cy="3438860"/>
          </a:xfrm>
          <a:prstGeom prst="rect">
            <a:avLst/>
          </a:prstGeom>
        </p:spPr>
      </p:pic>
    </p:spTree>
    <p:extLst>
      <p:ext uri="{BB962C8B-B14F-4D97-AF65-F5344CB8AC3E}">
        <p14:creationId xmlns:p14="http://schemas.microsoft.com/office/powerpoint/2010/main" val="632326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C77F66-97FF-5DEB-0FB3-5A36BAF26F7E}"/>
              </a:ext>
            </a:extLst>
          </p:cNvPr>
          <p:cNvSpPr>
            <a:spLocks noGrp="1"/>
          </p:cNvSpPr>
          <p:nvPr>
            <p:ph type="title"/>
          </p:nvPr>
        </p:nvSpPr>
        <p:spPr>
          <a:xfrm>
            <a:off x="838200" y="365125"/>
            <a:ext cx="5257800" cy="625475"/>
          </a:xfrm>
        </p:spPr>
        <p:txBody>
          <a:bodyPr>
            <a:normAutofit/>
          </a:bodyPr>
          <a:lstStyle/>
          <a:p>
            <a:r>
              <a:rPr lang="ja-JP" altLang="en-US" sz="2800" dirty="0"/>
              <a:t>提案手法</a:t>
            </a:r>
            <a:r>
              <a:rPr lang="en-US" altLang="ja-JP" sz="2800" dirty="0"/>
              <a:t>(</a:t>
            </a:r>
            <a:r>
              <a:rPr lang="ja-JP" altLang="en-US" sz="2800" dirty="0"/>
              <a:t>偏波感受型の圧縮</a:t>
            </a:r>
            <a:r>
              <a:rPr lang="en-US" altLang="ja-JP" sz="2800" dirty="0"/>
              <a:t>)</a:t>
            </a:r>
            <a:endParaRPr kumimoji="1" lang="ja-JP" altLang="en-US" sz="2800" dirty="0"/>
          </a:p>
        </p:txBody>
      </p:sp>
      <p:pic>
        <p:nvPicPr>
          <p:cNvPr id="9" name="コンテンツ プレースホルダー 8">
            <a:extLst>
              <a:ext uri="{FF2B5EF4-FFF2-40B4-BE49-F238E27FC236}">
                <a16:creationId xmlns:a16="http://schemas.microsoft.com/office/drawing/2014/main" id="{73EBB699-2DC5-DEEC-B98D-8A5F5DFA45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89840"/>
            <a:ext cx="5706181" cy="3209727"/>
          </a:xfrm>
        </p:spPr>
      </p:pic>
      <p:pic>
        <p:nvPicPr>
          <p:cNvPr id="11" name="図 10">
            <a:extLst>
              <a:ext uri="{FF2B5EF4-FFF2-40B4-BE49-F238E27FC236}">
                <a16:creationId xmlns:a16="http://schemas.microsoft.com/office/drawing/2014/main" id="{6DBD5B7B-C018-5C66-0A92-1354F5086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889840"/>
            <a:ext cx="5791200" cy="3209727"/>
          </a:xfrm>
          <a:prstGeom prst="rect">
            <a:avLst/>
          </a:prstGeom>
        </p:spPr>
      </p:pic>
      <p:sp>
        <p:nvSpPr>
          <p:cNvPr id="13" name="テキスト ボックス 12">
            <a:extLst>
              <a:ext uri="{FF2B5EF4-FFF2-40B4-BE49-F238E27FC236}">
                <a16:creationId xmlns:a16="http://schemas.microsoft.com/office/drawing/2014/main" id="{6EC2A583-5A86-2271-EFA0-888BEBA0E2F0}"/>
              </a:ext>
            </a:extLst>
          </p:cNvPr>
          <p:cNvSpPr txBox="1"/>
          <p:nvPr/>
        </p:nvSpPr>
        <p:spPr>
          <a:xfrm>
            <a:off x="0" y="1389102"/>
            <a:ext cx="9610725" cy="369332"/>
          </a:xfrm>
          <a:prstGeom prst="rect">
            <a:avLst/>
          </a:prstGeom>
          <a:noFill/>
        </p:spPr>
        <p:txBody>
          <a:bodyPr wrap="square" rtlCol="0">
            <a:spAutoFit/>
          </a:bodyPr>
          <a:lstStyle/>
          <a:p>
            <a:r>
              <a:rPr kumimoji="1" lang="ja-JP" altLang="en-US" dirty="0"/>
              <a:t>・垂直偏波と水平偏波を当てることでパイプの向きが推定できる</a:t>
            </a:r>
            <a:endParaRPr kumimoji="1" lang="en-US" altLang="ja-JP" dirty="0"/>
          </a:p>
        </p:txBody>
      </p:sp>
      <p:sp>
        <p:nvSpPr>
          <p:cNvPr id="14" name="テキスト ボックス 13">
            <a:extLst>
              <a:ext uri="{FF2B5EF4-FFF2-40B4-BE49-F238E27FC236}">
                <a16:creationId xmlns:a16="http://schemas.microsoft.com/office/drawing/2014/main" id="{0650118D-C7E9-BEFF-0660-98A878CC3631}"/>
              </a:ext>
            </a:extLst>
          </p:cNvPr>
          <p:cNvSpPr txBox="1"/>
          <p:nvPr/>
        </p:nvSpPr>
        <p:spPr>
          <a:xfrm>
            <a:off x="90487" y="5345073"/>
            <a:ext cx="11672888" cy="923330"/>
          </a:xfrm>
          <a:prstGeom prst="rect">
            <a:avLst/>
          </a:prstGeom>
          <a:noFill/>
        </p:spPr>
        <p:txBody>
          <a:bodyPr wrap="square" rtlCol="0">
            <a:spAutoFit/>
          </a:bodyPr>
          <a:lstStyle/>
          <a:p>
            <a:r>
              <a:rPr lang="en-US" altLang="ja-JP" dirty="0"/>
              <a:t>1</a:t>
            </a:r>
            <a:r>
              <a:rPr lang="ja-JP" altLang="en-US" dirty="0"/>
              <a:t>点を計測してパイプの向きがわかる</a:t>
            </a:r>
            <a:endParaRPr lang="en-US" altLang="ja-JP" dirty="0"/>
          </a:p>
          <a:p>
            <a:r>
              <a:rPr kumimoji="1" lang="ja-JP" altLang="en-US" dirty="0"/>
              <a:t>→計測しなくてもいい点が考えられる</a:t>
            </a:r>
            <a:endParaRPr kumimoji="1"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91C48193-D510-F145-E761-23B87D839243}"/>
              </a:ext>
            </a:extLst>
          </p:cNvPr>
          <p:cNvSpPr>
            <a:spLocks noGrp="1"/>
          </p:cNvSpPr>
          <p:nvPr>
            <p:ph type="sldNum" sz="quarter" idx="12"/>
          </p:nvPr>
        </p:nvSpPr>
        <p:spPr/>
        <p:txBody>
          <a:bodyPr/>
          <a:lstStyle/>
          <a:p>
            <a:fld id="{9EA54824-77AC-4A70-9CE4-CDF5E31B0B2B}" type="slidenum">
              <a:rPr kumimoji="1" lang="ja-JP" altLang="en-US" smtClean="0"/>
              <a:t>9</a:t>
            </a:fld>
            <a:endParaRPr kumimoji="1" lang="ja-JP" altLang="en-US"/>
          </a:p>
        </p:txBody>
      </p:sp>
    </p:spTree>
    <p:extLst>
      <p:ext uri="{BB962C8B-B14F-4D97-AF65-F5344CB8AC3E}">
        <p14:creationId xmlns:p14="http://schemas.microsoft.com/office/powerpoint/2010/main" val="26211056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7866</TotalTime>
  <Words>2066</Words>
  <Application>Microsoft Office PowerPoint</Application>
  <PresentationFormat>ワイド画面</PresentationFormat>
  <Paragraphs>260</Paragraphs>
  <Slides>43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2</vt:i4>
      </vt:variant>
      <vt:variant>
        <vt:lpstr>スライド タイトル</vt:lpstr>
      </vt:variant>
      <vt:variant>
        <vt:i4>43</vt:i4>
      </vt:variant>
    </vt:vector>
  </HeadingPairs>
  <TitlesOfParts>
    <vt:vector size="50" baseType="lpstr">
      <vt:lpstr>游ゴシック</vt:lpstr>
      <vt:lpstr>游ゴシック Light</vt:lpstr>
      <vt:lpstr>Arial</vt:lpstr>
      <vt:lpstr>Cambria Math</vt:lpstr>
      <vt:lpstr>Courier New</vt:lpstr>
      <vt:lpstr>Office テーマ</vt:lpstr>
      <vt:lpstr>1_Office テーマ</vt:lpstr>
      <vt:lpstr>埋設されたパイプの位置・方向推定のための 偏波感受型圧縮センシング</vt:lpstr>
      <vt:lpstr>研究背景：地中探査レーダ(GPR: Ground Penetrating Radar）</vt:lpstr>
      <vt:lpstr>研究目的</vt:lpstr>
      <vt:lpstr>GPRの問題点と目的</vt:lpstr>
      <vt:lpstr>圧縮センシング</vt:lpstr>
      <vt:lpstr>モデル内一様性による圧縮</vt:lpstr>
      <vt:lpstr>偏波</vt:lpstr>
      <vt:lpstr>提案手法(モデル化を用いた圧縮)</vt:lpstr>
      <vt:lpstr>提案手法(偏波感受型の圧縮)</vt:lpstr>
      <vt:lpstr>実験手法(データ測定)</vt:lpstr>
      <vt:lpstr>実験手法</vt:lpstr>
      <vt:lpstr>実験(偏波の向きとパイプの向きが平行)</vt:lpstr>
      <vt:lpstr>PowerPoint プレゼンテーション</vt:lpstr>
      <vt:lpstr>パイプの向きと偏波の向きの比較</vt:lpstr>
      <vt:lpstr>パイプの向きと偏波の向きの比較</vt:lpstr>
      <vt:lpstr>中間発表時のまとめと展望</vt:lpstr>
      <vt:lpstr>中間発表後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ミリ波を用いた地中埋設物の位置と形状の推定</dc:title>
  <dc:creator>高原　陽太</dc:creator>
  <cp:lastModifiedBy>上野　俊樹</cp:lastModifiedBy>
  <cp:revision>24</cp:revision>
  <cp:lastPrinted>2023-01-12T00:13:51Z</cp:lastPrinted>
  <dcterms:created xsi:type="dcterms:W3CDTF">2022-09-25T07:29:56Z</dcterms:created>
  <dcterms:modified xsi:type="dcterms:W3CDTF">2023-02-08T14:03:02Z</dcterms:modified>
</cp:coreProperties>
</file>